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2.xml" ContentType="application/inkml+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ink/ink3.xml" ContentType="application/inkml+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96"/>
  </p:notesMasterIdLst>
  <p:handoutMasterIdLst>
    <p:handoutMasterId r:id="rId97"/>
  </p:handoutMasterIdLst>
  <p:sldIdLst>
    <p:sldId id="256" r:id="rId3"/>
    <p:sldId id="489" r:id="rId4"/>
    <p:sldId id="274" r:id="rId5"/>
    <p:sldId id="426" r:id="rId6"/>
    <p:sldId id="275" r:id="rId7"/>
    <p:sldId id="276" r:id="rId8"/>
    <p:sldId id="277" r:id="rId9"/>
    <p:sldId id="278" r:id="rId10"/>
    <p:sldId id="427" r:id="rId11"/>
    <p:sldId id="428" r:id="rId12"/>
    <p:sldId id="279" r:id="rId13"/>
    <p:sldId id="491" r:id="rId14"/>
    <p:sldId id="280" r:id="rId15"/>
    <p:sldId id="490" r:id="rId16"/>
    <p:sldId id="430" r:id="rId17"/>
    <p:sldId id="462" r:id="rId18"/>
    <p:sldId id="494" r:id="rId19"/>
    <p:sldId id="492" r:id="rId20"/>
    <p:sldId id="432" r:id="rId21"/>
    <p:sldId id="495" r:id="rId22"/>
    <p:sldId id="496" r:id="rId23"/>
    <p:sldId id="497" r:id="rId24"/>
    <p:sldId id="498" r:id="rId25"/>
    <p:sldId id="499" r:id="rId26"/>
    <p:sldId id="500" r:id="rId27"/>
    <p:sldId id="431" r:id="rId28"/>
    <p:sldId id="436" r:id="rId29"/>
    <p:sldId id="501" r:id="rId30"/>
    <p:sldId id="502" r:id="rId31"/>
    <p:sldId id="506" r:id="rId32"/>
    <p:sldId id="503" r:id="rId33"/>
    <p:sldId id="504" r:id="rId34"/>
    <p:sldId id="505" r:id="rId35"/>
    <p:sldId id="437" r:id="rId36"/>
    <p:sldId id="438" r:id="rId37"/>
    <p:sldId id="439" r:id="rId38"/>
    <p:sldId id="440" r:id="rId39"/>
    <p:sldId id="441" r:id="rId40"/>
    <p:sldId id="442" r:id="rId41"/>
    <p:sldId id="443" r:id="rId42"/>
    <p:sldId id="444" r:id="rId43"/>
    <p:sldId id="445" r:id="rId44"/>
    <p:sldId id="446" r:id="rId45"/>
    <p:sldId id="447" r:id="rId46"/>
    <p:sldId id="448" r:id="rId47"/>
    <p:sldId id="453" r:id="rId48"/>
    <p:sldId id="454" r:id="rId49"/>
    <p:sldId id="455" r:id="rId50"/>
    <p:sldId id="456" r:id="rId51"/>
    <p:sldId id="459" r:id="rId52"/>
    <p:sldId id="460" r:id="rId53"/>
    <p:sldId id="461" r:id="rId54"/>
    <p:sldId id="463" r:id="rId55"/>
    <p:sldId id="464" r:id="rId56"/>
    <p:sldId id="465" r:id="rId57"/>
    <p:sldId id="466" r:id="rId58"/>
    <p:sldId id="467" r:id="rId59"/>
    <p:sldId id="468" r:id="rId60"/>
    <p:sldId id="469" r:id="rId61"/>
    <p:sldId id="470" r:id="rId62"/>
    <p:sldId id="471" r:id="rId63"/>
    <p:sldId id="472" r:id="rId64"/>
    <p:sldId id="473" r:id="rId65"/>
    <p:sldId id="507" r:id="rId66"/>
    <p:sldId id="508" r:id="rId67"/>
    <p:sldId id="281" r:id="rId68"/>
    <p:sldId id="282" r:id="rId69"/>
    <p:sldId id="283" r:id="rId70"/>
    <p:sldId id="284" r:id="rId71"/>
    <p:sldId id="474" r:id="rId72"/>
    <p:sldId id="475" r:id="rId73"/>
    <p:sldId id="476" r:id="rId74"/>
    <p:sldId id="511" r:id="rId75"/>
    <p:sldId id="477" r:id="rId76"/>
    <p:sldId id="478" r:id="rId77"/>
    <p:sldId id="480" r:id="rId78"/>
    <p:sldId id="285" r:id="rId79"/>
    <p:sldId id="286" r:id="rId80"/>
    <p:sldId id="509" r:id="rId81"/>
    <p:sldId id="510" r:id="rId82"/>
    <p:sldId id="485" r:id="rId83"/>
    <p:sldId id="483" r:id="rId84"/>
    <p:sldId id="484" r:id="rId85"/>
    <p:sldId id="291" r:id="rId86"/>
    <p:sldId id="486" r:id="rId87"/>
    <p:sldId id="487" r:id="rId88"/>
    <p:sldId id="292" r:id="rId89"/>
    <p:sldId id="488" r:id="rId90"/>
    <p:sldId id="512" r:id="rId91"/>
    <p:sldId id="293" r:id="rId92"/>
    <p:sldId id="513" r:id="rId93"/>
    <p:sldId id="296" r:id="rId94"/>
    <p:sldId id="294" r:id="rId95"/>
  </p:sldIdLst>
  <p:sldSz cx="11987213"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pos="377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larity" initials="CL" lastIdx="2" clrIdx="0"/>
  <p:cmAuthor id="1" name="Elizabeth Ryan"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33C513-6E98-4F4E-846F-2DC8D8E563D2}" v="3" dt="2025-09-17T01:26:55.7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4"/>
    <p:restoredTop sz="87449" autoAdjust="0"/>
  </p:normalViewPr>
  <p:slideViewPr>
    <p:cSldViewPr snapToGrid="0" snapToObjects="1">
      <p:cViewPr varScale="1">
        <p:scale>
          <a:sx n="46" d="100"/>
          <a:sy n="46" d="100"/>
        </p:scale>
        <p:origin x="67" y="739"/>
      </p:cViewPr>
      <p:guideLst>
        <p:guide orient="horz" pos="2160"/>
        <p:guide pos="2880"/>
        <p:guide pos="377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microsoft.com/office/2016/11/relationships/changesInfo" Target="changesInfos/changesInfo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handoutMaster" Target="handoutMasters/handoutMaster1.xml"/><Relationship Id="rId104" Type="http://schemas.microsoft.com/office/2015/10/relationships/revisionInfo" Target="revisionInfo.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commentAuthors" Target="commentAuthors.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taki mahajan" userId="8f39b240f20d6137" providerId="LiveId" clId="{6B64DA9E-CBED-4B9C-91AF-640CFCC67B37}"/>
    <pc:docChg chg="undo custSel modSld">
      <pc:chgData name="ketaki mahajan" userId="8f39b240f20d6137" providerId="LiveId" clId="{6B64DA9E-CBED-4B9C-91AF-640CFCC67B37}" dt="2025-09-17T01:26:55.751" v="4" actId="1036"/>
      <pc:docMkLst>
        <pc:docMk/>
      </pc:docMkLst>
      <pc:sldChg chg="modSp mod">
        <pc:chgData name="ketaki mahajan" userId="8f39b240f20d6137" providerId="LiveId" clId="{6B64DA9E-CBED-4B9C-91AF-640CFCC67B37}" dt="2025-09-17T01:26:03.307" v="1" actId="21"/>
        <pc:sldMkLst>
          <pc:docMk/>
          <pc:sldMk cId="2497023545" sldId="274"/>
        </pc:sldMkLst>
        <pc:spChg chg="mod">
          <ac:chgData name="ketaki mahajan" userId="8f39b240f20d6137" providerId="LiveId" clId="{6B64DA9E-CBED-4B9C-91AF-640CFCC67B37}" dt="2025-09-17T01:26:03.307" v="1" actId="21"/>
          <ac:spMkLst>
            <pc:docMk/>
            <pc:sldMk cId="2497023545" sldId="274"/>
            <ac:spMk id="2" creationId="{00000000-0000-0000-0000-000000000000}"/>
          </ac:spMkLst>
        </pc:spChg>
      </pc:sldChg>
      <pc:sldChg chg="modSp">
        <pc:chgData name="ketaki mahajan" userId="8f39b240f20d6137" providerId="LiveId" clId="{6B64DA9E-CBED-4B9C-91AF-640CFCC67B37}" dt="2025-09-17T01:26:55.751" v="4" actId="1036"/>
        <pc:sldMkLst>
          <pc:docMk/>
          <pc:sldMk cId="2901302050" sldId="463"/>
        </pc:sldMkLst>
        <pc:spChg chg="mod">
          <ac:chgData name="ketaki mahajan" userId="8f39b240f20d6137" providerId="LiveId" clId="{6B64DA9E-CBED-4B9C-91AF-640CFCC67B37}" dt="2025-09-17T01:26:55.751" v="4" actId="1036"/>
          <ac:spMkLst>
            <pc:docMk/>
            <pc:sldMk cId="2901302050" sldId="463"/>
            <ac:spMk id="47107"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8761249-B52E-474D-845B-C4B27CB9EAB2}" type="datetimeFigureOut">
              <a:rPr lang="en-US" smtClean="0"/>
              <a:t>9/17/2025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61F3598-6CE9-B54E-9CA7-5D47CB11C6A8}" type="slidenum">
              <a:rPr lang="en-US" smtClean="0"/>
              <a:t>‹#›</a:t>
            </a:fld>
            <a:endParaRPr lang="en-US"/>
          </a:p>
        </p:txBody>
      </p:sp>
    </p:spTree>
    <p:extLst>
      <p:ext uri="{BB962C8B-B14F-4D97-AF65-F5344CB8AC3E}">
        <p14:creationId xmlns:p14="http://schemas.microsoft.com/office/powerpoint/2010/main" val="1539042937"/>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0-09-11T09:50:16.015"/>
    </inkml:context>
    <inkml:brush xml:id="br0">
      <inkml:brushProperty name="width" value="0.05292" units="cm"/>
      <inkml:brushProperty name="height" value="0.05292" units="cm"/>
      <inkml:brushProperty name="color" value="#FF0000"/>
    </inkml:brush>
  </inkml:definitions>
  <inkml:trace contextRef="#ctx0" brushRef="#br0">11555 12982 283,'0'0'75,"0"0"-59,0 0-11,0 0 13,0 0 17,0 0-26,0 0-9,0 0 0,0 0 0,0 0 11,0 0 6,0 0-5,0 0 0,0 0 4,0 0-4,3 0-2,6 0 0,3 0 0,20 0-9,18 0-1,20 0 1,31 0 11,17 0 2,18 0-4,13 10-9,-2 7 5,-3 3-6,-15 1-7,-31-5 6,-24-4-4,-34-3-1,-25-9 6,-15 0 0,0 0 20,-20 0-8,-27 0-12,-12-3-91,-4-15-90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0-09-11T10:05:38.653"/>
    </inkml:context>
    <inkml:brush xml:id="br0">
      <inkml:brushProperty name="width" value="0.05292" units="cm"/>
      <inkml:brushProperty name="height" value="0.05292" units="cm"/>
      <inkml:brushProperty name="color" value="#FF0000"/>
    </inkml:brush>
  </inkml:definitions>
  <inkml:trace contextRef="#ctx0" brushRef="#br0">17356 11826 331,'0'0'63,"0"0"-36,0 0-11,0 0 17,0 0 5,0 0-2,0 0-11,0 0 21,-54 0-12,52-5 1,-1-5 10,-6-4-20,4 4 17,2 3-7,3 2 25,0 3-24,0 0-12,0-2-14,37 0-9,22 2-1,31 2-1,10 0 1,6 0 0,-8 12 0,-10 8-2,-14-2 0,-26-4 2,-14-5 0,-14-3 5,-11-3-6,-6 0 1,-3-3-3,0 0-23,0 1-12,0 9-56,0 5-88,-9 2 17,-3-11-200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0-09-16T07:59:21.666"/>
    </inkml:context>
    <inkml:brush xml:id="br0">
      <inkml:brushProperty name="width" value="0.05292" units="cm"/>
      <inkml:brushProperty name="height" value="0.05292" units="cm"/>
      <inkml:brushProperty name="color" value="#008000"/>
    </inkml:brush>
  </inkml:definitions>
  <inkml:trace contextRef="#ctx0" brushRef="#br0">14384 13650 219,'0'0'42,"0"0"-42,0 0-11,0 0 10,0 0-9,0 0 20,0 0-11,0-7 2,0 7-2,0 0 1,0 0 0,0 0-1,0 0-9,-4 0-43,3 4 7,-2 0-26</inkml:trace>
  <inkml:trace contextRef="#ctx0" brushRef="#br0" timeOffset="280.62">14384 13650 205</inkml:trace>
  <inkml:trace contextRef="#ctx0" brushRef="#br0" timeOffset="436.74">14384 13650 205,'5'-23'120,"-5"13"-42,8-3-35,1-9 4,23-9-9,8-7-22,16-4-4,5-2 16,9 1 7,-2 8-16,-7 7-5,-17 12-14,-9 4-4,-13 7-19,-6 5-28,-13 0 9,-3 0-8,0 0-5,0 17-25,-8 3 12</inkml:trace>
  <inkml:trace contextRef="#ctx0" brushRef="#br0" timeOffset="1410.58">12099 14604 480,'0'0'95,"0"0"-95,0 0-40,0 0-14,167-122 42,-140 106 6,-7 4 5,-2 6-14,-10 4-36,-3 2-39,2 0-11</inkml:trace>
  <inkml:trace contextRef="#ctx0" brushRef="#br0" timeOffset="2118.1">11571 16032 312,'0'0'95,"0"0"-68,0 0-21,0 0 3,0 0 22,55-137 29,-3 93-31,7-2 4,2 4-20,10 6-8,-12 9-5,-7 10-14,-11 5-80,-3 4-2,-16 4-46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2F8AA47-457C-964A-8591-9DAABCB65568}" type="datetimeFigureOut">
              <a:rPr lang="en-US" smtClean="0"/>
              <a:t>9/17/2025</a:t>
            </a:fld>
            <a:endParaRPr lang="en-US"/>
          </a:p>
        </p:txBody>
      </p:sp>
      <p:sp>
        <p:nvSpPr>
          <p:cNvPr id="4" name="Slide Image Placeholder 3"/>
          <p:cNvSpPr>
            <a:spLocks noGrp="1" noRot="1" noChangeAspect="1"/>
          </p:cNvSpPr>
          <p:nvPr>
            <p:ph type="sldImg" idx="2"/>
          </p:nvPr>
        </p:nvSpPr>
        <p:spPr>
          <a:xfrm>
            <a:off x="433388" y="685800"/>
            <a:ext cx="59912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EEA5FD4-1898-3349-A62A-CD189A431393}" type="slidenum">
              <a:rPr lang="en-US" smtClean="0"/>
              <a:t>‹#›</a:t>
            </a:fld>
            <a:endParaRPr lang="en-US"/>
          </a:p>
        </p:txBody>
      </p:sp>
    </p:spTree>
    <p:extLst>
      <p:ext uri="{BB962C8B-B14F-4D97-AF65-F5344CB8AC3E}">
        <p14:creationId xmlns:p14="http://schemas.microsoft.com/office/powerpoint/2010/main" val="330231781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www.cesg.gov.uk/about/nsecret/ellis.htm"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www.cesg.gov.uk/about/nsecret/ellis.htm"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388" y="685800"/>
            <a:ext cx="59912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EA5FD4-1898-3349-A62A-CD189A431393}" type="slidenum">
              <a:rPr lang="en-US" smtClean="0"/>
              <a:t>1</a:t>
            </a:fld>
            <a:endParaRPr lang="en-US"/>
          </a:p>
        </p:txBody>
      </p:sp>
    </p:spTree>
    <p:extLst>
      <p:ext uri="{BB962C8B-B14F-4D97-AF65-F5344CB8AC3E}">
        <p14:creationId xmlns:p14="http://schemas.microsoft.com/office/powerpoint/2010/main" val="27313831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388" y="685800"/>
            <a:ext cx="5991225" cy="3429000"/>
          </a:xfrm>
        </p:spPr>
      </p:sp>
      <p:sp>
        <p:nvSpPr>
          <p:cNvPr id="3" name="Notes Placeholder 2"/>
          <p:cNvSpPr>
            <a:spLocks noGrp="1"/>
          </p:cNvSpPr>
          <p:nvPr>
            <p:ph type="body" idx="1"/>
          </p:nvPr>
        </p:nvSpPr>
        <p:spPr/>
        <p:txBody>
          <a:bodyPr/>
          <a:lstStyle/>
          <a:p>
            <a:r>
              <a:rPr lang="en-US" dirty="0"/>
              <a:t>The basic process of encrypting and then</a:t>
            </a:r>
            <a:r>
              <a:rPr lang="en-US" baseline="0" dirty="0"/>
              <a:t> decrypting data. </a:t>
            </a:r>
            <a:endParaRPr lang="en-US" dirty="0"/>
          </a:p>
        </p:txBody>
      </p:sp>
      <p:sp>
        <p:nvSpPr>
          <p:cNvPr id="4" name="Slide Number Placeholder 3"/>
          <p:cNvSpPr>
            <a:spLocks noGrp="1"/>
          </p:cNvSpPr>
          <p:nvPr>
            <p:ph type="sldNum" sz="quarter" idx="10"/>
          </p:nvPr>
        </p:nvSpPr>
        <p:spPr/>
        <p:txBody>
          <a:bodyPr/>
          <a:lstStyle/>
          <a:p>
            <a:fld id="{BEEA5FD4-1898-3349-A62A-CD189A431393}" type="slidenum">
              <a:rPr lang="en-US" smtClean="0"/>
              <a:t>5</a:t>
            </a:fld>
            <a:endParaRPr lang="en-US"/>
          </a:p>
        </p:txBody>
      </p:sp>
    </p:spTree>
    <p:extLst>
      <p:ext uri="{BB962C8B-B14F-4D97-AF65-F5344CB8AC3E}">
        <p14:creationId xmlns:p14="http://schemas.microsoft.com/office/powerpoint/2010/main" val="10453404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388" y="685800"/>
            <a:ext cx="5991225" cy="3429000"/>
          </a:xfrm>
        </p:spPr>
      </p:sp>
      <p:sp>
        <p:nvSpPr>
          <p:cNvPr id="3" name="Notes Placeholder 2"/>
          <p:cNvSpPr>
            <a:spLocks noGrp="1"/>
          </p:cNvSpPr>
          <p:nvPr>
            <p:ph type="body" idx="1"/>
          </p:nvPr>
        </p:nvSpPr>
        <p:spPr/>
        <p:txBody>
          <a:bodyPr/>
          <a:lstStyle/>
          <a:p>
            <a:r>
              <a:rPr lang="en-US" dirty="0"/>
              <a:t>The critical difference between symmetric and asymmetric is that symmetric uses a single key for both encryption and decryption,</a:t>
            </a:r>
            <a:r>
              <a:rPr lang="en-US" baseline="0" dirty="0"/>
              <a:t> whereas asymmetric uses complementary keys.</a:t>
            </a:r>
            <a:endParaRPr lang="en-US" dirty="0"/>
          </a:p>
        </p:txBody>
      </p:sp>
      <p:sp>
        <p:nvSpPr>
          <p:cNvPr id="4" name="Slide Number Placeholder 3"/>
          <p:cNvSpPr>
            <a:spLocks noGrp="1"/>
          </p:cNvSpPr>
          <p:nvPr>
            <p:ph type="sldNum" sz="quarter" idx="10"/>
          </p:nvPr>
        </p:nvSpPr>
        <p:spPr/>
        <p:txBody>
          <a:bodyPr/>
          <a:lstStyle/>
          <a:p>
            <a:fld id="{BEEA5FD4-1898-3349-A62A-CD189A431393}" type="slidenum">
              <a:rPr lang="en-US" smtClean="0"/>
              <a:t>6</a:t>
            </a:fld>
            <a:endParaRPr lang="en-US"/>
          </a:p>
        </p:txBody>
      </p:sp>
    </p:spTree>
    <p:extLst>
      <p:ext uri="{BB962C8B-B14F-4D97-AF65-F5344CB8AC3E}">
        <p14:creationId xmlns:p14="http://schemas.microsoft.com/office/powerpoint/2010/main" val="7443950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388" y="685800"/>
            <a:ext cx="5991225" cy="3429000"/>
          </a:xfrm>
        </p:spPr>
      </p:sp>
      <p:sp>
        <p:nvSpPr>
          <p:cNvPr id="3" name="Notes Placeholder 2"/>
          <p:cNvSpPr>
            <a:spLocks noGrp="1"/>
          </p:cNvSpPr>
          <p:nvPr>
            <p:ph type="body" idx="1"/>
          </p:nvPr>
        </p:nvSpPr>
        <p:spPr/>
        <p:txBody>
          <a:bodyPr/>
          <a:lstStyle/>
          <a:p>
            <a:r>
              <a:rPr lang="en-US" dirty="0"/>
              <a:t>In stream ciphers,</a:t>
            </a:r>
            <a:r>
              <a:rPr lang="en-US" baseline="0" dirty="0"/>
              <a:t> each byte of the data stream is encrypted separately. This is as opposed to block ciphers, which are shown on the next slide.</a:t>
            </a:r>
            <a:endParaRPr lang="en-US" dirty="0"/>
          </a:p>
        </p:txBody>
      </p:sp>
      <p:sp>
        <p:nvSpPr>
          <p:cNvPr id="4" name="Slide Number Placeholder 3"/>
          <p:cNvSpPr>
            <a:spLocks noGrp="1"/>
          </p:cNvSpPr>
          <p:nvPr>
            <p:ph type="sldNum" sz="quarter" idx="10"/>
          </p:nvPr>
        </p:nvSpPr>
        <p:spPr/>
        <p:txBody>
          <a:bodyPr/>
          <a:lstStyle/>
          <a:p>
            <a:fld id="{BEEA5FD4-1898-3349-A62A-CD189A431393}" type="slidenum">
              <a:rPr lang="en-US" smtClean="0"/>
              <a:t>7</a:t>
            </a:fld>
            <a:endParaRPr lang="en-US"/>
          </a:p>
        </p:txBody>
      </p:sp>
    </p:spTree>
    <p:extLst>
      <p:ext uri="{BB962C8B-B14F-4D97-AF65-F5344CB8AC3E}">
        <p14:creationId xmlns:p14="http://schemas.microsoft.com/office/powerpoint/2010/main" val="2929811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fld id="{E57E45B8-055E-44C0-9D35-57C25B31988A}" type="slidenum">
              <a:rPr lang="en-AU" altLang="en-US" sz="1200" b="0" smtClean="0">
                <a:latin typeface="Times New Roman" pitchFamily="18" charset="0"/>
              </a:rPr>
              <a:pPr/>
              <a:t>53</a:t>
            </a:fld>
            <a:endParaRPr lang="en-AU" altLang="en-US" sz="1200" b="0">
              <a:latin typeface="Times New Roman" pitchFamily="18" charset="0"/>
            </a:endParaRPr>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p:spPr>
        <p:txBody>
          <a:bodyPr/>
          <a:lstStyle/>
          <a:p>
            <a:r>
              <a:rPr lang="en-AU" altLang="en-US" dirty="0"/>
              <a:t>DES finally and definitively proved insecure in July 1998, when the Electronic Frontier Foundation (EFF) announced that it had broken a DES encryption using a special-purpose "DES cracker" machine that was built for less than $250,000. The attack took less than three days. The</a:t>
            </a:r>
          </a:p>
          <a:p>
            <a:r>
              <a:rPr lang="en-AU" altLang="en-US" dirty="0"/>
              <a:t>EFF has published a detailed description of the machine, enabling others to build their own cracker [EFF98].</a:t>
            </a:r>
          </a:p>
          <a:p>
            <a:endParaRPr lang="en-AU" alt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fld id="{3CBA9F14-344F-4A8A-9C40-AA36A4792773}" type="slidenum">
              <a:rPr lang="en-AU" altLang="en-US" sz="1200" b="0" smtClean="0">
                <a:latin typeface="Times New Roman" pitchFamily="18" charset="0"/>
              </a:rPr>
              <a:pPr/>
              <a:t>54</a:t>
            </a:fld>
            <a:endParaRPr lang="en-AU" altLang="en-US" sz="1200" b="0">
              <a:latin typeface="Times New Roman" pitchFamily="18" charset="0"/>
            </a:endParaRPr>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p:spPr>
        <p:txBody>
          <a:bodyPr/>
          <a:lstStyle/>
          <a:p>
            <a:r>
              <a:rPr lang="en-US" altLang="en-US"/>
              <a:t>AES analysis process has highlighted this attack approach, and is a concern.</a:t>
            </a:r>
            <a:endParaRPr lang="en-AU"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388" y="685800"/>
            <a:ext cx="5991225" cy="3429000"/>
          </a:xfrm>
        </p:spPr>
      </p:sp>
      <p:sp>
        <p:nvSpPr>
          <p:cNvPr id="3" name="Notes Placeholder 2"/>
          <p:cNvSpPr>
            <a:spLocks noGrp="1"/>
          </p:cNvSpPr>
          <p:nvPr>
            <p:ph type="body" idx="1"/>
          </p:nvPr>
        </p:nvSpPr>
        <p:spPr/>
        <p:txBody>
          <a:bodyPr/>
          <a:lstStyle/>
          <a:p>
            <a:r>
              <a:rPr lang="en-US" dirty="0"/>
              <a:t>Un</a:t>
            </a:r>
            <a:r>
              <a:rPr lang="en-US" baseline="0" dirty="0"/>
              <a:t>like a stream cipher, a block cipher encrypts a group of plaintext symbols as a single block. The pros and cons of each model are discussed on the next slide.</a:t>
            </a:r>
            <a:endParaRPr lang="en-US" dirty="0"/>
          </a:p>
        </p:txBody>
      </p:sp>
      <p:sp>
        <p:nvSpPr>
          <p:cNvPr id="4" name="Slide Number Placeholder 3"/>
          <p:cNvSpPr>
            <a:spLocks noGrp="1"/>
          </p:cNvSpPr>
          <p:nvPr>
            <p:ph type="sldNum" sz="quarter" idx="10"/>
          </p:nvPr>
        </p:nvSpPr>
        <p:spPr/>
        <p:txBody>
          <a:bodyPr/>
          <a:lstStyle/>
          <a:p>
            <a:fld id="{BEEA5FD4-1898-3349-A62A-CD189A431393}" type="slidenum">
              <a:rPr lang="en-US" smtClean="0"/>
              <a:t>8</a:t>
            </a:fld>
            <a:endParaRPr lang="en-US"/>
          </a:p>
        </p:txBody>
      </p:sp>
    </p:spTree>
    <p:extLst>
      <p:ext uri="{BB962C8B-B14F-4D97-AF65-F5344CB8AC3E}">
        <p14:creationId xmlns:p14="http://schemas.microsoft.com/office/powerpoint/2010/main" val="34776000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388" y="685800"/>
            <a:ext cx="59912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EA5FD4-1898-3349-A62A-CD189A431393}" type="slidenum">
              <a:rPr lang="en-US" smtClean="0"/>
              <a:t>64</a:t>
            </a:fld>
            <a:endParaRPr lang="en-US"/>
          </a:p>
        </p:txBody>
      </p:sp>
    </p:spTree>
    <p:extLst>
      <p:ext uri="{BB962C8B-B14F-4D97-AF65-F5344CB8AC3E}">
        <p14:creationId xmlns:p14="http://schemas.microsoft.com/office/powerpoint/2010/main" val="29104347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388" y="685800"/>
            <a:ext cx="59912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EA5FD4-1898-3349-A62A-CD189A431393}" type="slidenum">
              <a:rPr lang="en-US" smtClean="0"/>
              <a:t>65</a:t>
            </a:fld>
            <a:endParaRPr lang="en-US"/>
          </a:p>
        </p:txBody>
      </p:sp>
    </p:spTree>
    <p:extLst>
      <p:ext uri="{BB962C8B-B14F-4D97-AF65-F5344CB8AC3E}">
        <p14:creationId xmlns:p14="http://schemas.microsoft.com/office/powerpoint/2010/main" val="29104347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388" y="685800"/>
            <a:ext cx="59912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EA5FD4-1898-3349-A62A-CD189A431393}" type="slidenum">
              <a:rPr lang="en-US" smtClean="0"/>
              <a:t>66</a:t>
            </a:fld>
            <a:endParaRPr lang="en-US"/>
          </a:p>
        </p:txBody>
      </p:sp>
    </p:spTree>
    <p:extLst>
      <p:ext uri="{BB962C8B-B14F-4D97-AF65-F5344CB8AC3E}">
        <p14:creationId xmlns:p14="http://schemas.microsoft.com/office/powerpoint/2010/main" val="2910434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218" name="Rectangle 2"/>
          <p:cNvSpPr>
            <a:spLocks noGrp="1" noRot="1" noChangeAspect="1" noChangeArrowheads="1" noTextEdit="1"/>
          </p:cNvSpPr>
          <p:nvPr>
            <p:ph type="sldImg"/>
          </p:nvPr>
        </p:nvSpPr>
        <p:spPr>
          <a:xfrm>
            <a:off x="434975" y="687388"/>
            <a:ext cx="5989638" cy="3425825"/>
          </a:xfrm>
          <a:ln/>
        </p:spPr>
      </p:sp>
      <p:sp>
        <p:nvSpPr>
          <p:cNvPr id="1033219"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388" y="685800"/>
            <a:ext cx="5991225" cy="3429000"/>
          </a:xfrm>
        </p:spPr>
      </p:sp>
      <p:sp>
        <p:nvSpPr>
          <p:cNvPr id="3" name="Notes Placeholder 2"/>
          <p:cNvSpPr>
            <a:spLocks noGrp="1"/>
          </p:cNvSpPr>
          <p:nvPr>
            <p:ph type="body" idx="1"/>
          </p:nvPr>
        </p:nvSpPr>
        <p:spPr/>
        <p:txBody>
          <a:bodyPr/>
          <a:lstStyle/>
          <a:p>
            <a:r>
              <a:rPr lang="en-US" dirty="0"/>
              <a:t>AES</a:t>
            </a:r>
            <a:r>
              <a:rPr lang="en-US" baseline="0" dirty="0"/>
              <a:t> has become the dominant symmetric encryption algorithm in use today. We discuss DES in this book both for historical purposes and because it is a relatively simple algorithm to use to explain how cryptographic primitives work.</a:t>
            </a:r>
            <a:endParaRPr lang="en-US" dirty="0"/>
          </a:p>
        </p:txBody>
      </p:sp>
      <p:sp>
        <p:nvSpPr>
          <p:cNvPr id="4" name="Slide Number Placeholder 3"/>
          <p:cNvSpPr>
            <a:spLocks noGrp="1"/>
          </p:cNvSpPr>
          <p:nvPr>
            <p:ph type="sldNum" sz="quarter" idx="10"/>
          </p:nvPr>
        </p:nvSpPr>
        <p:spPr/>
        <p:txBody>
          <a:bodyPr/>
          <a:lstStyle/>
          <a:p>
            <a:fld id="{BEEA5FD4-1898-3349-A62A-CD189A431393}" type="slidenum">
              <a:rPr lang="en-US" smtClean="0"/>
              <a:t>67</a:t>
            </a:fld>
            <a:endParaRPr lang="en-US"/>
          </a:p>
        </p:txBody>
      </p:sp>
    </p:spTree>
    <p:extLst>
      <p:ext uri="{BB962C8B-B14F-4D97-AF65-F5344CB8AC3E}">
        <p14:creationId xmlns:p14="http://schemas.microsoft.com/office/powerpoint/2010/main" val="40946839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388" y="685800"/>
            <a:ext cx="5991225" cy="3429000"/>
          </a:xfrm>
        </p:spPr>
      </p:sp>
      <p:sp>
        <p:nvSpPr>
          <p:cNvPr id="3" name="Notes Placeholder 2"/>
          <p:cNvSpPr>
            <a:spLocks noGrp="1"/>
          </p:cNvSpPr>
          <p:nvPr>
            <p:ph type="body" idx="1"/>
          </p:nvPr>
        </p:nvSpPr>
        <p:spPr/>
        <p:txBody>
          <a:bodyPr/>
          <a:lstStyle/>
          <a:p>
            <a:r>
              <a:rPr lang="en-US" dirty="0"/>
              <a:t>Symmetric</a:t>
            </a:r>
            <a:r>
              <a:rPr lang="en-US" baseline="0" dirty="0"/>
              <a:t> and asymmetric algorithms have complementary strengths and weaknesses and are therefore used both for different purposes and in concert with each other.</a:t>
            </a:r>
            <a:endParaRPr lang="en-US" dirty="0"/>
          </a:p>
        </p:txBody>
      </p:sp>
      <p:sp>
        <p:nvSpPr>
          <p:cNvPr id="4" name="Slide Number Placeholder 3"/>
          <p:cNvSpPr>
            <a:spLocks noGrp="1"/>
          </p:cNvSpPr>
          <p:nvPr>
            <p:ph type="sldNum" sz="quarter" idx="10"/>
          </p:nvPr>
        </p:nvSpPr>
        <p:spPr/>
        <p:txBody>
          <a:bodyPr/>
          <a:lstStyle/>
          <a:p>
            <a:fld id="{BEEA5FD4-1898-3349-A62A-CD189A431393}" type="slidenum">
              <a:rPr lang="en-US" smtClean="0"/>
              <a:t>69</a:t>
            </a:fld>
            <a:endParaRPr lang="en-US"/>
          </a:p>
        </p:txBody>
      </p:sp>
    </p:spTree>
    <p:extLst>
      <p:ext uri="{BB962C8B-B14F-4D97-AF65-F5344CB8AC3E}">
        <p14:creationId xmlns:p14="http://schemas.microsoft.com/office/powerpoint/2010/main" val="30359254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500">
                <a:solidFill>
                  <a:schemeClr val="tx1"/>
                </a:solidFill>
                <a:latin typeface="Times New Roman" pitchFamily="18" charset="0"/>
              </a:defRPr>
            </a:lvl1pPr>
            <a:lvl2pPr marL="742950" indent="-285750">
              <a:spcBef>
                <a:spcPct val="30000"/>
              </a:spcBef>
              <a:defRPr sz="1500">
                <a:solidFill>
                  <a:schemeClr val="tx1"/>
                </a:solidFill>
                <a:latin typeface="Times New Roman" pitchFamily="18" charset="0"/>
              </a:defRPr>
            </a:lvl2pPr>
            <a:lvl3pPr marL="1143000" indent="-228600">
              <a:spcBef>
                <a:spcPct val="30000"/>
              </a:spcBef>
              <a:defRPr sz="1500">
                <a:solidFill>
                  <a:schemeClr val="tx1"/>
                </a:solidFill>
                <a:latin typeface="Times New Roman" pitchFamily="18" charset="0"/>
              </a:defRPr>
            </a:lvl3pPr>
            <a:lvl4pPr marL="1600200" indent="-228600">
              <a:spcBef>
                <a:spcPct val="30000"/>
              </a:spcBef>
              <a:defRPr sz="1500">
                <a:solidFill>
                  <a:schemeClr val="tx1"/>
                </a:solidFill>
                <a:latin typeface="Times New Roman" pitchFamily="18" charset="0"/>
              </a:defRPr>
            </a:lvl4pPr>
            <a:lvl5pPr marL="2057400" indent="-228600">
              <a:spcBef>
                <a:spcPct val="30000"/>
              </a:spcBef>
              <a:defRPr sz="1500">
                <a:solidFill>
                  <a:schemeClr val="tx1"/>
                </a:solidFill>
                <a:latin typeface="Times New Roman" pitchFamily="18" charset="0"/>
              </a:defRPr>
            </a:lvl5pPr>
            <a:lvl6pPr marL="2514600" indent="-228600" eaLnBrk="0" fontAlgn="base" hangingPunct="0">
              <a:spcBef>
                <a:spcPct val="30000"/>
              </a:spcBef>
              <a:spcAft>
                <a:spcPct val="0"/>
              </a:spcAft>
              <a:defRPr sz="1500">
                <a:solidFill>
                  <a:schemeClr val="tx1"/>
                </a:solidFill>
                <a:latin typeface="Times New Roman" pitchFamily="18" charset="0"/>
              </a:defRPr>
            </a:lvl6pPr>
            <a:lvl7pPr marL="2971800" indent="-228600" eaLnBrk="0" fontAlgn="base" hangingPunct="0">
              <a:spcBef>
                <a:spcPct val="30000"/>
              </a:spcBef>
              <a:spcAft>
                <a:spcPct val="0"/>
              </a:spcAft>
              <a:defRPr sz="1500">
                <a:solidFill>
                  <a:schemeClr val="tx1"/>
                </a:solidFill>
                <a:latin typeface="Times New Roman" pitchFamily="18" charset="0"/>
              </a:defRPr>
            </a:lvl7pPr>
            <a:lvl8pPr marL="3429000" indent="-228600" eaLnBrk="0" fontAlgn="base" hangingPunct="0">
              <a:spcBef>
                <a:spcPct val="30000"/>
              </a:spcBef>
              <a:spcAft>
                <a:spcPct val="0"/>
              </a:spcAft>
              <a:defRPr sz="1500">
                <a:solidFill>
                  <a:schemeClr val="tx1"/>
                </a:solidFill>
                <a:latin typeface="Times New Roman" pitchFamily="18" charset="0"/>
              </a:defRPr>
            </a:lvl8pPr>
            <a:lvl9pPr marL="3886200" indent="-228600" eaLnBrk="0" fontAlgn="base" hangingPunct="0">
              <a:spcBef>
                <a:spcPct val="30000"/>
              </a:spcBef>
              <a:spcAft>
                <a:spcPct val="0"/>
              </a:spcAft>
              <a:defRPr sz="1500">
                <a:solidFill>
                  <a:schemeClr val="tx1"/>
                </a:solidFill>
                <a:latin typeface="Times New Roman" pitchFamily="18" charset="0"/>
              </a:defRPr>
            </a:lvl9pPr>
          </a:lstStyle>
          <a:p>
            <a:pPr>
              <a:spcBef>
                <a:spcPct val="0"/>
              </a:spcBef>
            </a:pPr>
            <a:fld id="{769D2D19-F0F1-46EE-8F5F-3CF3CDD4CEBB}" type="slidenum">
              <a:rPr lang="en-AU" altLang="en-US" sz="1200" smtClean="0">
                <a:latin typeface="Arial" charset="0"/>
              </a:rPr>
              <a:pPr>
                <a:spcBef>
                  <a:spcPct val="0"/>
                </a:spcBef>
              </a:pPr>
              <a:t>70</a:t>
            </a:fld>
            <a:endParaRPr lang="en-AU" altLang="en-US" sz="1200">
              <a:latin typeface="Arial"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en-US" dirty="0"/>
              <a:t>Will now discuss the radically different </a:t>
            </a:r>
            <a:r>
              <a:rPr lang="en-AU" altLang="en-US" b="1" dirty="0"/>
              <a:t>public key</a:t>
            </a:r>
            <a:r>
              <a:rPr lang="en-AU" altLang="en-US" dirty="0"/>
              <a:t> systems, in which </a:t>
            </a:r>
            <a:r>
              <a:rPr lang="en-AU" altLang="en-US" b="1" dirty="0"/>
              <a:t>two keys</a:t>
            </a:r>
            <a:r>
              <a:rPr lang="en-AU" altLang="en-US" dirty="0"/>
              <a:t> are used. Anyone knowing the public key can encrypt messages or verify signatures, but </a:t>
            </a:r>
            <a:r>
              <a:rPr lang="en-AU" altLang="en-US" b="1" dirty="0"/>
              <a:t>cannot</a:t>
            </a:r>
            <a:r>
              <a:rPr lang="en-AU" altLang="en-US" dirty="0"/>
              <a:t> decrypt messages or create signatures, counter-intuitive though this may seem. It works by the clever use of number theory problems that are easy one way but hard the other. Note that public key schemes are neither more secure than private key (security depends on the key size for both), nor do they replace private key schemes (they are too slow to do so), rather they complement them. </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500">
                <a:solidFill>
                  <a:schemeClr val="tx1"/>
                </a:solidFill>
                <a:latin typeface="Times New Roman" pitchFamily="18" charset="0"/>
              </a:defRPr>
            </a:lvl1pPr>
            <a:lvl2pPr marL="742950" indent="-285750">
              <a:spcBef>
                <a:spcPct val="30000"/>
              </a:spcBef>
              <a:defRPr sz="1500">
                <a:solidFill>
                  <a:schemeClr val="tx1"/>
                </a:solidFill>
                <a:latin typeface="Times New Roman" pitchFamily="18" charset="0"/>
              </a:defRPr>
            </a:lvl2pPr>
            <a:lvl3pPr marL="1143000" indent="-228600">
              <a:spcBef>
                <a:spcPct val="30000"/>
              </a:spcBef>
              <a:defRPr sz="1500">
                <a:solidFill>
                  <a:schemeClr val="tx1"/>
                </a:solidFill>
                <a:latin typeface="Times New Roman" pitchFamily="18" charset="0"/>
              </a:defRPr>
            </a:lvl3pPr>
            <a:lvl4pPr marL="1600200" indent="-228600">
              <a:spcBef>
                <a:spcPct val="30000"/>
              </a:spcBef>
              <a:defRPr sz="1500">
                <a:solidFill>
                  <a:schemeClr val="tx1"/>
                </a:solidFill>
                <a:latin typeface="Times New Roman" pitchFamily="18" charset="0"/>
              </a:defRPr>
            </a:lvl4pPr>
            <a:lvl5pPr marL="2057400" indent="-228600">
              <a:spcBef>
                <a:spcPct val="30000"/>
              </a:spcBef>
              <a:defRPr sz="1500">
                <a:solidFill>
                  <a:schemeClr val="tx1"/>
                </a:solidFill>
                <a:latin typeface="Times New Roman" pitchFamily="18" charset="0"/>
              </a:defRPr>
            </a:lvl5pPr>
            <a:lvl6pPr marL="2514600" indent="-228600" eaLnBrk="0" fontAlgn="base" hangingPunct="0">
              <a:spcBef>
                <a:spcPct val="30000"/>
              </a:spcBef>
              <a:spcAft>
                <a:spcPct val="0"/>
              </a:spcAft>
              <a:defRPr sz="1500">
                <a:solidFill>
                  <a:schemeClr val="tx1"/>
                </a:solidFill>
                <a:latin typeface="Times New Roman" pitchFamily="18" charset="0"/>
              </a:defRPr>
            </a:lvl6pPr>
            <a:lvl7pPr marL="2971800" indent="-228600" eaLnBrk="0" fontAlgn="base" hangingPunct="0">
              <a:spcBef>
                <a:spcPct val="30000"/>
              </a:spcBef>
              <a:spcAft>
                <a:spcPct val="0"/>
              </a:spcAft>
              <a:defRPr sz="1500">
                <a:solidFill>
                  <a:schemeClr val="tx1"/>
                </a:solidFill>
                <a:latin typeface="Times New Roman" pitchFamily="18" charset="0"/>
              </a:defRPr>
            </a:lvl7pPr>
            <a:lvl8pPr marL="3429000" indent="-228600" eaLnBrk="0" fontAlgn="base" hangingPunct="0">
              <a:spcBef>
                <a:spcPct val="30000"/>
              </a:spcBef>
              <a:spcAft>
                <a:spcPct val="0"/>
              </a:spcAft>
              <a:defRPr sz="1500">
                <a:solidFill>
                  <a:schemeClr val="tx1"/>
                </a:solidFill>
                <a:latin typeface="Times New Roman" pitchFamily="18" charset="0"/>
              </a:defRPr>
            </a:lvl8pPr>
            <a:lvl9pPr marL="3886200" indent="-228600" eaLnBrk="0" fontAlgn="base" hangingPunct="0">
              <a:spcBef>
                <a:spcPct val="30000"/>
              </a:spcBef>
              <a:spcAft>
                <a:spcPct val="0"/>
              </a:spcAft>
              <a:defRPr sz="1500">
                <a:solidFill>
                  <a:schemeClr val="tx1"/>
                </a:solidFill>
                <a:latin typeface="Times New Roman" pitchFamily="18" charset="0"/>
              </a:defRPr>
            </a:lvl9pPr>
          </a:lstStyle>
          <a:p>
            <a:pPr>
              <a:spcBef>
                <a:spcPct val="0"/>
              </a:spcBef>
            </a:pPr>
            <a:fld id="{3575AB44-4886-42DC-86D3-A9013576246F}" type="slidenum">
              <a:rPr lang="en-AU" altLang="en-US" sz="1200" smtClean="0">
                <a:latin typeface="Arial" charset="0"/>
              </a:rPr>
              <a:pPr>
                <a:spcBef>
                  <a:spcPct val="0"/>
                </a:spcBef>
              </a:pPr>
              <a:t>72</a:t>
            </a:fld>
            <a:endParaRPr lang="en-AU" altLang="en-US" sz="1200">
              <a:latin typeface="Arial"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Stallings Fig 9.1</a:t>
            </a:r>
            <a:endParaRPr lang="en-AU"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500">
                <a:solidFill>
                  <a:schemeClr val="tx1"/>
                </a:solidFill>
                <a:latin typeface="Times New Roman" pitchFamily="18" charset="0"/>
              </a:defRPr>
            </a:lvl1pPr>
            <a:lvl2pPr marL="742950" indent="-285750">
              <a:spcBef>
                <a:spcPct val="30000"/>
              </a:spcBef>
              <a:defRPr sz="1500">
                <a:solidFill>
                  <a:schemeClr val="tx1"/>
                </a:solidFill>
                <a:latin typeface="Times New Roman" pitchFamily="18" charset="0"/>
              </a:defRPr>
            </a:lvl2pPr>
            <a:lvl3pPr marL="1143000" indent="-228600">
              <a:spcBef>
                <a:spcPct val="30000"/>
              </a:spcBef>
              <a:defRPr sz="1500">
                <a:solidFill>
                  <a:schemeClr val="tx1"/>
                </a:solidFill>
                <a:latin typeface="Times New Roman" pitchFamily="18" charset="0"/>
              </a:defRPr>
            </a:lvl3pPr>
            <a:lvl4pPr marL="1600200" indent="-228600">
              <a:spcBef>
                <a:spcPct val="30000"/>
              </a:spcBef>
              <a:defRPr sz="1500">
                <a:solidFill>
                  <a:schemeClr val="tx1"/>
                </a:solidFill>
                <a:latin typeface="Times New Roman" pitchFamily="18" charset="0"/>
              </a:defRPr>
            </a:lvl4pPr>
            <a:lvl5pPr marL="2057400" indent="-228600">
              <a:spcBef>
                <a:spcPct val="30000"/>
              </a:spcBef>
              <a:defRPr sz="1500">
                <a:solidFill>
                  <a:schemeClr val="tx1"/>
                </a:solidFill>
                <a:latin typeface="Times New Roman" pitchFamily="18" charset="0"/>
              </a:defRPr>
            </a:lvl5pPr>
            <a:lvl6pPr marL="2514600" indent="-228600" eaLnBrk="0" fontAlgn="base" hangingPunct="0">
              <a:spcBef>
                <a:spcPct val="30000"/>
              </a:spcBef>
              <a:spcAft>
                <a:spcPct val="0"/>
              </a:spcAft>
              <a:defRPr sz="1500">
                <a:solidFill>
                  <a:schemeClr val="tx1"/>
                </a:solidFill>
                <a:latin typeface="Times New Roman" pitchFamily="18" charset="0"/>
              </a:defRPr>
            </a:lvl6pPr>
            <a:lvl7pPr marL="2971800" indent="-228600" eaLnBrk="0" fontAlgn="base" hangingPunct="0">
              <a:spcBef>
                <a:spcPct val="30000"/>
              </a:spcBef>
              <a:spcAft>
                <a:spcPct val="0"/>
              </a:spcAft>
              <a:defRPr sz="1500">
                <a:solidFill>
                  <a:schemeClr val="tx1"/>
                </a:solidFill>
                <a:latin typeface="Times New Roman" pitchFamily="18" charset="0"/>
              </a:defRPr>
            </a:lvl7pPr>
            <a:lvl8pPr marL="3429000" indent="-228600" eaLnBrk="0" fontAlgn="base" hangingPunct="0">
              <a:spcBef>
                <a:spcPct val="30000"/>
              </a:spcBef>
              <a:spcAft>
                <a:spcPct val="0"/>
              </a:spcAft>
              <a:defRPr sz="1500">
                <a:solidFill>
                  <a:schemeClr val="tx1"/>
                </a:solidFill>
                <a:latin typeface="Times New Roman" pitchFamily="18" charset="0"/>
              </a:defRPr>
            </a:lvl8pPr>
            <a:lvl9pPr marL="3886200" indent="-228600" eaLnBrk="0" fontAlgn="base" hangingPunct="0">
              <a:spcBef>
                <a:spcPct val="30000"/>
              </a:spcBef>
              <a:spcAft>
                <a:spcPct val="0"/>
              </a:spcAft>
              <a:defRPr sz="1500">
                <a:solidFill>
                  <a:schemeClr val="tx1"/>
                </a:solidFill>
                <a:latin typeface="Times New Roman" pitchFamily="18" charset="0"/>
              </a:defRPr>
            </a:lvl9pPr>
          </a:lstStyle>
          <a:p>
            <a:pPr>
              <a:spcBef>
                <a:spcPct val="0"/>
              </a:spcBef>
            </a:pPr>
            <a:fld id="{099BAA64-A0E5-48EF-A3DB-B00713A2E400}" type="slidenum">
              <a:rPr lang="en-AU" altLang="en-US" sz="1200" smtClean="0">
                <a:latin typeface="Arial" charset="0"/>
              </a:rPr>
              <a:pPr>
                <a:spcBef>
                  <a:spcPct val="0"/>
                </a:spcBef>
              </a:pPr>
              <a:t>73</a:t>
            </a:fld>
            <a:endParaRPr lang="en-AU" altLang="en-US" sz="1200">
              <a:latin typeface="Arial"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en-US" dirty="0"/>
              <a:t>The idea of public key schemes, and the first practical scheme, which was for key distribution only, was published in 1977 by </a:t>
            </a:r>
            <a:r>
              <a:rPr lang="en-AU" altLang="en-US" dirty="0" err="1"/>
              <a:t>Diffie</a:t>
            </a:r>
            <a:r>
              <a:rPr lang="en-AU" altLang="en-US" dirty="0"/>
              <a:t> &amp; Hellman. The concept had been previously described in a classified report in 1970 by James Ellis (UK CESG) - and subsequently declassified in 1987. See </a:t>
            </a:r>
            <a:r>
              <a:rPr lang="en-AU" altLang="en-US" dirty="0">
                <a:hlinkClick r:id="rId3"/>
              </a:rPr>
              <a:t>History of Non-secret Encryption (at CESG)</a:t>
            </a:r>
            <a:r>
              <a:rPr lang="en-AU" altLang="en-US" dirty="0"/>
              <a:t>. Its interesting to note that they discovered RSA first, then </a:t>
            </a:r>
            <a:r>
              <a:rPr lang="en-AU" altLang="en-US" dirty="0" err="1"/>
              <a:t>Diffie</a:t>
            </a:r>
            <a:r>
              <a:rPr lang="en-AU" altLang="en-US" dirty="0"/>
              <a:t>-Hellman, opposite to the order of public discovery! </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500">
                <a:solidFill>
                  <a:schemeClr val="tx1"/>
                </a:solidFill>
                <a:latin typeface="Times New Roman" pitchFamily="18" charset="0"/>
              </a:defRPr>
            </a:lvl1pPr>
            <a:lvl2pPr marL="742950" indent="-285750">
              <a:spcBef>
                <a:spcPct val="30000"/>
              </a:spcBef>
              <a:defRPr sz="1500">
                <a:solidFill>
                  <a:schemeClr val="tx1"/>
                </a:solidFill>
                <a:latin typeface="Times New Roman" pitchFamily="18" charset="0"/>
              </a:defRPr>
            </a:lvl2pPr>
            <a:lvl3pPr marL="1143000" indent="-228600">
              <a:spcBef>
                <a:spcPct val="30000"/>
              </a:spcBef>
              <a:defRPr sz="1500">
                <a:solidFill>
                  <a:schemeClr val="tx1"/>
                </a:solidFill>
                <a:latin typeface="Times New Roman" pitchFamily="18" charset="0"/>
              </a:defRPr>
            </a:lvl3pPr>
            <a:lvl4pPr marL="1600200" indent="-228600">
              <a:spcBef>
                <a:spcPct val="30000"/>
              </a:spcBef>
              <a:defRPr sz="1500">
                <a:solidFill>
                  <a:schemeClr val="tx1"/>
                </a:solidFill>
                <a:latin typeface="Times New Roman" pitchFamily="18" charset="0"/>
              </a:defRPr>
            </a:lvl4pPr>
            <a:lvl5pPr marL="2057400" indent="-228600">
              <a:spcBef>
                <a:spcPct val="30000"/>
              </a:spcBef>
              <a:defRPr sz="1500">
                <a:solidFill>
                  <a:schemeClr val="tx1"/>
                </a:solidFill>
                <a:latin typeface="Times New Roman" pitchFamily="18" charset="0"/>
              </a:defRPr>
            </a:lvl5pPr>
            <a:lvl6pPr marL="2514600" indent="-228600" eaLnBrk="0" fontAlgn="base" hangingPunct="0">
              <a:spcBef>
                <a:spcPct val="30000"/>
              </a:spcBef>
              <a:spcAft>
                <a:spcPct val="0"/>
              </a:spcAft>
              <a:defRPr sz="1500">
                <a:solidFill>
                  <a:schemeClr val="tx1"/>
                </a:solidFill>
                <a:latin typeface="Times New Roman" pitchFamily="18" charset="0"/>
              </a:defRPr>
            </a:lvl6pPr>
            <a:lvl7pPr marL="2971800" indent="-228600" eaLnBrk="0" fontAlgn="base" hangingPunct="0">
              <a:spcBef>
                <a:spcPct val="30000"/>
              </a:spcBef>
              <a:spcAft>
                <a:spcPct val="0"/>
              </a:spcAft>
              <a:defRPr sz="1500">
                <a:solidFill>
                  <a:schemeClr val="tx1"/>
                </a:solidFill>
                <a:latin typeface="Times New Roman" pitchFamily="18" charset="0"/>
              </a:defRPr>
            </a:lvl7pPr>
            <a:lvl8pPr marL="3429000" indent="-228600" eaLnBrk="0" fontAlgn="base" hangingPunct="0">
              <a:spcBef>
                <a:spcPct val="30000"/>
              </a:spcBef>
              <a:spcAft>
                <a:spcPct val="0"/>
              </a:spcAft>
              <a:defRPr sz="1500">
                <a:solidFill>
                  <a:schemeClr val="tx1"/>
                </a:solidFill>
                <a:latin typeface="Times New Roman" pitchFamily="18" charset="0"/>
              </a:defRPr>
            </a:lvl8pPr>
            <a:lvl9pPr marL="3886200" indent="-228600" eaLnBrk="0" fontAlgn="base" hangingPunct="0">
              <a:spcBef>
                <a:spcPct val="30000"/>
              </a:spcBef>
              <a:spcAft>
                <a:spcPct val="0"/>
              </a:spcAft>
              <a:defRPr sz="1500">
                <a:solidFill>
                  <a:schemeClr val="tx1"/>
                </a:solidFill>
                <a:latin typeface="Times New Roman" pitchFamily="18" charset="0"/>
              </a:defRPr>
            </a:lvl9pPr>
          </a:lstStyle>
          <a:p>
            <a:pPr>
              <a:spcBef>
                <a:spcPct val="0"/>
              </a:spcBef>
            </a:pPr>
            <a:fld id="{099BAA64-A0E5-48EF-A3DB-B00713A2E400}" type="slidenum">
              <a:rPr lang="en-AU" altLang="en-US" sz="1200" smtClean="0">
                <a:latin typeface="Arial" charset="0"/>
              </a:rPr>
              <a:pPr>
                <a:spcBef>
                  <a:spcPct val="0"/>
                </a:spcBef>
              </a:pPr>
              <a:t>74</a:t>
            </a:fld>
            <a:endParaRPr lang="en-AU" altLang="en-US" sz="1200">
              <a:latin typeface="Arial"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en-US" dirty="0"/>
              <a:t>The idea of public key schemes, and the first practical scheme, which was for key distribution only, was published in 1977 by </a:t>
            </a:r>
            <a:r>
              <a:rPr lang="en-AU" altLang="en-US" dirty="0" err="1"/>
              <a:t>Diffie</a:t>
            </a:r>
            <a:r>
              <a:rPr lang="en-AU" altLang="en-US" dirty="0"/>
              <a:t> &amp; Hellman. The concept had been previously described in a classified report in 1970 by James Ellis (UK CESG) - and subsequently declassified in 1987. See </a:t>
            </a:r>
            <a:r>
              <a:rPr lang="en-AU" altLang="en-US" dirty="0">
                <a:hlinkClick r:id="rId3"/>
              </a:rPr>
              <a:t>History of Non-secret Encryption (at CESG)</a:t>
            </a:r>
            <a:r>
              <a:rPr lang="en-AU" altLang="en-US" dirty="0"/>
              <a:t>. Its interesting to note that they discovered RSA first, then </a:t>
            </a:r>
            <a:r>
              <a:rPr lang="en-AU" altLang="en-US" dirty="0" err="1"/>
              <a:t>Diffie</a:t>
            </a:r>
            <a:r>
              <a:rPr lang="en-AU" altLang="en-US" dirty="0"/>
              <a:t>-Hellman, opposite to the order of public discovery! </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500">
                <a:solidFill>
                  <a:schemeClr val="tx1"/>
                </a:solidFill>
                <a:latin typeface="Times New Roman" pitchFamily="18" charset="0"/>
              </a:defRPr>
            </a:lvl1pPr>
            <a:lvl2pPr marL="742950" indent="-285750">
              <a:spcBef>
                <a:spcPct val="30000"/>
              </a:spcBef>
              <a:defRPr sz="1500">
                <a:solidFill>
                  <a:schemeClr val="tx1"/>
                </a:solidFill>
                <a:latin typeface="Times New Roman" pitchFamily="18" charset="0"/>
              </a:defRPr>
            </a:lvl2pPr>
            <a:lvl3pPr marL="1143000" indent="-228600">
              <a:spcBef>
                <a:spcPct val="30000"/>
              </a:spcBef>
              <a:defRPr sz="1500">
                <a:solidFill>
                  <a:schemeClr val="tx1"/>
                </a:solidFill>
                <a:latin typeface="Times New Roman" pitchFamily="18" charset="0"/>
              </a:defRPr>
            </a:lvl3pPr>
            <a:lvl4pPr marL="1600200" indent="-228600">
              <a:spcBef>
                <a:spcPct val="30000"/>
              </a:spcBef>
              <a:defRPr sz="1500">
                <a:solidFill>
                  <a:schemeClr val="tx1"/>
                </a:solidFill>
                <a:latin typeface="Times New Roman" pitchFamily="18" charset="0"/>
              </a:defRPr>
            </a:lvl4pPr>
            <a:lvl5pPr marL="2057400" indent="-228600">
              <a:spcBef>
                <a:spcPct val="30000"/>
              </a:spcBef>
              <a:defRPr sz="1500">
                <a:solidFill>
                  <a:schemeClr val="tx1"/>
                </a:solidFill>
                <a:latin typeface="Times New Roman" pitchFamily="18" charset="0"/>
              </a:defRPr>
            </a:lvl5pPr>
            <a:lvl6pPr marL="2514600" indent="-228600" eaLnBrk="0" fontAlgn="base" hangingPunct="0">
              <a:spcBef>
                <a:spcPct val="30000"/>
              </a:spcBef>
              <a:spcAft>
                <a:spcPct val="0"/>
              </a:spcAft>
              <a:defRPr sz="1500">
                <a:solidFill>
                  <a:schemeClr val="tx1"/>
                </a:solidFill>
                <a:latin typeface="Times New Roman" pitchFamily="18" charset="0"/>
              </a:defRPr>
            </a:lvl6pPr>
            <a:lvl7pPr marL="2971800" indent="-228600" eaLnBrk="0" fontAlgn="base" hangingPunct="0">
              <a:spcBef>
                <a:spcPct val="30000"/>
              </a:spcBef>
              <a:spcAft>
                <a:spcPct val="0"/>
              </a:spcAft>
              <a:defRPr sz="1500">
                <a:solidFill>
                  <a:schemeClr val="tx1"/>
                </a:solidFill>
                <a:latin typeface="Times New Roman" pitchFamily="18" charset="0"/>
              </a:defRPr>
            </a:lvl7pPr>
            <a:lvl8pPr marL="3429000" indent="-228600" eaLnBrk="0" fontAlgn="base" hangingPunct="0">
              <a:spcBef>
                <a:spcPct val="30000"/>
              </a:spcBef>
              <a:spcAft>
                <a:spcPct val="0"/>
              </a:spcAft>
              <a:defRPr sz="1500">
                <a:solidFill>
                  <a:schemeClr val="tx1"/>
                </a:solidFill>
                <a:latin typeface="Times New Roman" pitchFamily="18" charset="0"/>
              </a:defRPr>
            </a:lvl8pPr>
            <a:lvl9pPr marL="3886200" indent="-228600" eaLnBrk="0" fontAlgn="base" hangingPunct="0">
              <a:spcBef>
                <a:spcPct val="30000"/>
              </a:spcBef>
              <a:spcAft>
                <a:spcPct val="0"/>
              </a:spcAft>
              <a:defRPr sz="1500">
                <a:solidFill>
                  <a:schemeClr val="tx1"/>
                </a:solidFill>
                <a:latin typeface="Times New Roman" pitchFamily="18" charset="0"/>
              </a:defRPr>
            </a:lvl9pPr>
          </a:lstStyle>
          <a:p>
            <a:pPr>
              <a:spcBef>
                <a:spcPct val="0"/>
              </a:spcBef>
            </a:pPr>
            <a:fld id="{398D8796-3362-4858-BF3F-7073CC16F983}" type="slidenum">
              <a:rPr lang="en-AU" altLang="en-US" sz="1200" smtClean="0">
                <a:latin typeface="Arial" charset="0"/>
              </a:rPr>
              <a:pPr>
                <a:spcBef>
                  <a:spcPct val="0"/>
                </a:spcBef>
              </a:pPr>
              <a:t>75</a:t>
            </a:fld>
            <a:endParaRPr lang="en-AU" altLang="en-US" sz="1200">
              <a:latin typeface="Arial" charset="0"/>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en-US" dirty="0"/>
              <a:t>Public key schemes utilise problems that are easy (P type) one way but hard (NP type) the other way, </a:t>
            </a:r>
            <a:r>
              <a:rPr lang="en-AU" altLang="en-US" dirty="0" err="1"/>
              <a:t>eg</a:t>
            </a:r>
            <a:r>
              <a:rPr lang="en-AU" altLang="en-US" dirty="0"/>
              <a:t> exponentiation </a:t>
            </a:r>
            <a:r>
              <a:rPr lang="en-AU" altLang="en-US" dirty="0" err="1"/>
              <a:t>vs</a:t>
            </a:r>
            <a:r>
              <a:rPr lang="en-AU" altLang="en-US" dirty="0"/>
              <a:t> logs, multiplication </a:t>
            </a:r>
            <a:r>
              <a:rPr lang="en-AU" altLang="en-US" dirty="0" err="1"/>
              <a:t>vs</a:t>
            </a:r>
            <a:r>
              <a:rPr lang="en-AU" altLang="en-US" dirty="0"/>
              <a:t> factoring. Consider the following analogy using padlocked boxes: traditional schemes involve the sender putting a message in a box and locking it, sending that to the receiver, and somehow securely also sending them the key to unlock the box. The radical advance in public key schemes was to turn this around, the receiver sends an </a:t>
            </a:r>
            <a:r>
              <a:rPr lang="en-AU" altLang="en-US" b="1" dirty="0"/>
              <a:t>unlocked box</a:t>
            </a:r>
            <a:r>
              <a:rPr lang="en-AU" altLang="en-US" dirty="0"/>
              <a:t> to the sender, who puts the message in the box and locks it (easy - and having locked it cannot get at the message), and sends the locked box to the receiver who can unlock it (also easy), having the key. An attacker would have to pick the lock on the box (hard). </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388" y="685800"/>
            <a:ext cx="5991225" cy="3429000"/>
          </a:xfrm>
        </p:spPr>
      </p:sp>
      <p:sp>
        <p:nvSpPr>
          <p:cNvPr id="3" name="Notes Placeholder 2"/>
          <p:cNvSpPr>
            <a:spLocks noGrp="1"/>
          </p:cNvSpPr>
          <p:nvPr>
            <p:ph type="body" idx="1"/>
          </p:nvPr>
        </p:nvSpPr>
        <p:spPr/>
        <p:txBody>
          <a:bodyPr/>
          <a:lstStyle/>
          <a:p>
            <a:r>
              <a:rPr lang="en-US" dirty="0"/>
              <a:t>This is a great example of asymmetric and symmetric encryption being used together. We</a:t>
            </a:r>
            <a:r>
              <a:rPr lang="en-US" baseline="0" dirty="0"/>
              <a:t> need asymmetric to perform the initial exchange securely, but thereafter we can benefit from the speed of a symmetric algorithm.</a:t>
            </a:r>
            <a:endParaRPr lang="en-US" dirty="0"/>
          </a:p>
        </p:txBody>
      </p:sp>
      <p:sp>
        <p:nvSpPr>
          <p:cNvPr id="4" name="Slide Number Placeholder 3"/>
          <p:cNvSpPr>
            <a:spLocks noGrp="1"/>
          </p:cNvSpPr>
          <p:nvPr>
            <p:ph type="sldNum" sz="quarter" idx="10"/>
          </p:nvPr>
        </p:nvSpPr>
        <p:spPr/>
        <p:txBody>
          <a:bodyPr/>
          <a:lstStyle/>
          <a:p>
            <a:fld id="{BEEA5FD4-1898-3349-A62A-CD189A431393}" type="slidenum">
              <a:rPr lang="en-US" smtClean="0"/>
              <a:t>77</a:t>
            </a:fld>
            <a:endParaRPr lang="en-US"/>
          </a:p>
        </p:txBody>
      </p:sp>
    </p:spTree>
    <p:extLst>
      <p:ext uri="{BB962C8B-B14F-4D97-AF65-F5344CB8AC3E}">
        <p14:creationId xmlns:p14="http://schemas.microsoft.com/office/powerpoint/2010/main" val="7941080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388" y="685800"/>
            <a:ext cx="5991225" cy="3429000"/>
          </a:xfrm>
        </p:spPr>
      </p:sp>
      <p:sp>
        <p:nvSpPr>
          <p:cNvPr id="3" name="Notes Placeholder 2"/>
          <p:cNvSpPr>
            <a:spLocks noGrp="1"/>
          </p:cNvSpPr>
          <p:nvPr>
            <p:ph type="body" idx="1"/>
          </p:nvPr>
        </p:nvSpPr>
        <p:spPr/>
        <p:txBody>
          <a:bodyPr/>
          <a:lstStyle/>
          <a:p>
            <a:r>
              <a:rPr lang="en-US" dirty="0"/>
              <a:t>This exchange is the same as on the previous slide, but with an attacker in the middle.</a:t>
            </a:r>
            <a:r>
              <a:rPr lang="en-US" baseline="0" dirty="0"/>
              <a:t> This attack can be defeated using the simple tweak described on pp. 107–108 of the textbook. This is an interesting problem to have students brainstorm or work on for homework.</a:t>
            </a:r>
            <a:endParaRPr lang="en-US" dirty="0"/>
          </a:p>
        </p:txBody>
      </p:sp>
      <p:sp>
        <p:nvSpPr>
          <p:cNvPr id="4" name="Slide Number Placeholder 3"/>
          <p:cNvSpPr>
            <a:spLocks noGrp="1"/>
          </p:cNvSpPr>
          <p:nvPr>
            <p:ph type="sldNum" sz="quarter" idx="10"/>
          </p:nvPr>
        </p:nvSpPr>
        <p:spPr/>
        <p:txBody>
          <a:bodyPr/>
          <a:lstStyle/>
          <a:p>
            <a:fld id="{BEEA5FD4-1898-3349-A62A-CD189A431393}" type="slidenum">
              <a:rPr lang="en-US" smtClean="0"/>
              <a:t>78</a:t>
            </a:fld>
            <a:endParaRPr lang="en-US"/>
          </a:p>
        </p:txBody>
      </p:sp>
    </p:spTree>
    <p:extLst>
      <p:ext uri="{BB962C8B-B14F-4D97-AF65-F5344CB8AC3E}">
        <p14:creationId xmlns:p14="http://schemas.microsoft.com/office/powerpoint/2010/main" val="390732204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388" y="685800"/>
            <a:ext cx="5991225" cy="3429000"/>
          </a:xfrm>
        </p:spPr>
      </p:sp>
      <p:sp>
        <p:nvSpPr>
          <p:cNvPr id="3" name="Notes Placeholder 2"/>
          <p:cNvSpPr>
            <a:spLocks noGrp="1"/>
          </p:cNvSpPr>
          <p:nvPr>
            <p:ph type="body" idx="1"/>
          </p:nvPr>
        </p:nvSpPr>
        <p:spPr/>
        <p:txBody>
          <a:bodyPr/>
          <a:lstStyle/>
          <a:p>
            <a:r>
              <a:rPr lang="en-US" dirty="0"/>
              <a:t>This exchange is the same as on the previous slide, but with an attacker in the middle.</a:t>
            </a:r>
            <a:r>
              <a:rPr lang="en-US" baseline="0" dirty="0"/>
              <a:t> This attack can be defeated using the simple tweak described on pp. 107–108 of the textbook. This is an interesting problem to have students brainstorm or work on for homework.</a:t>
            </a:r>
            <a:endParaRPr lang="en-US" dirty="0"/>
          </a:p>
        </p:txBody>
      </p:sp>
      <p:sp>
        <p:nvSpPr>
          <p:cNvPr id="4" name="Slide Number Placeholder 3"/>
          <p:cNvSpPr>
            <a:spLocks noGrp="1"/>
          </p:cNvSpPr>
          <p:nvPr>
            <p:ph type="sldNum" sz="quarter" idx="10"/>
          </p:nvPr>
        </p:nvSpPr>
        <p:spPr/>
        <p:txBody>
          <a:bodyPr/>
          <a:lstStyle/>
          <a:p>
            <a:fld id="{BEEA5FD4-1898-3349-A62A-CD189A431393}" type="slidenum">
              <a:rPr lang="en-US" smtClean="0"/>
              <a:t>79</a:t>
            </a:fld>
            <a:endParaRPr lang="en-US"/>
          </a:p>
        </p:txBody>
      </p:sp>
    </p:spTree>
    <p:extLst>
      <p:ext uri="{BB962C8B-B14F-4D97-AF65-F5344CB8AC3E}">
        <p14:creationId xmlns:p14="http://schemas.microsoft.com/office/powerpoint/2010/main" val="3907322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266" name="Rectangle 2"/>
          <p:cNvSpPr>
            <a:spLocks noGrp="1" noRot="1" noChangeAspect="1" noChangeArrowheads="1" noTextEdit="1"/>
          </p:cNvSpPr>
          <p:nvPr>
            <p:ph type="sldImg"/>
          </p:nvPr>
        </p:nvSpPr>
        <p:spPr>
          <a:xfrm>
            <a:off x="434975" y="687388"/>
            <a:ext cx="5989638" cy="3425825"/>
          </a:xfrm>
          <a:ln/>
        </p:spPr>
      </p:sp>
      <p:sp>
        <p:nvSpPr>
          <p:cNvPr id="1035267"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388" y="685800"/>
            <a:ext cx="5991225" cy="3429000"/>
          </a:xfrm>
        </p:spPr>
      </p:sp>
      <p:sp>
        <p:nvSpPr>
          <p:cNvPr id="3" name="Notes Placeholder 2"/>
          <p:cNvSpPr>
            <a:spLocks noGrp="1"/>
          </p:cNvSpPr>
          <p:nvPr>
            <p:ph type="body" idx="1"/>
          </p:nvPr>
        </p:nvSpPr>
        <p:spPr/>
        <p:txBody>
          <a:bodyPr/>
          <a:lstStyle/>
          <a:p>
            <a:r>
              <a:rPr lang="en-US" dirty="0"/>
              <a:t>This exchange is the same as on the previous slide, but with an attacker in the middle.</a:t>
            </a:r>
            <a:r>
              <a:rPr lang="en-US" baseline="0" dirty="0"/>
              <a:t> This attack can be defeated using the simple tweak described on pp. 107–108 of the textbook. This is an interesting problem to have students brainstorm or work on for homework.</a:t>
            </a:r>
            <a:endParaRPr lang="en-US" dirty="0"/>
          </a:p>
        </p:txBody>
      </p:sp>
      <p:sp>
        <p:nvSpPr>
          <p:cNvPr id="4" name="Slide Number Placeholder 3"/>
          <p:cNvSpPr>
            <a:spLocks noGrp="1"/>
          </p:cNvSpPr>
          <p:nvPr>
            <p:ph type="sldNum" sz="quarter" idx="10"/>
          </p:nvPr>
        </p:nvSpPr>
        <p:spPr/>
        <p:txBody>
          <a:bodyPr/>
          <a:lstStyle/>
          <a:p>
            <a:fld id="{BEEA5FD4-1898-3349-A62A-CD189A431393}" type="slidenum">
              <a:rPr lang="en-US" smtClean="0"/>
              <a:t>80</a:t>
            </a:fld>
            <a:endParaRPr lang="en-US"/>
          </a:p>
        </p:txBody>
      </p:sp>
    </p:spTree>
    <p:extLst>
      <p:ext uri="{BB962C8B-B14F-4D97-AF65-F5344CB8AC3E}">
        <p14:creationId xmlns:p14="http://schemas.microsoft.com/office/powerpoint/2010/main" val="39073220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73C624-12C9-4EEE-B592-61F839606A9B}" type="slidenum">
              <a:rPr lang="en-US"/>
              <a:pPr/>
              <a:t>81</a:t>
            </a:fld>
            <a:endParaRPr lang="en-US"/>
          </a:p>
        </p:txBody>
      </p:sp>
      <p:sp>
        <p:nvSpPr>
          <p:cNvPr id="953346" name="Rectangle 2"/>
          <p:cNvSpPr>
            <a:spLocks noGrp="1" noRot="1" noChangeAspect="1" noChangeArrowheads="1" noTextEdit="1"/>
          </p:cNvSpPr>
          <p:nvPr>
            <p:ph type="sldImg"/>
          </p:nvPr>
        </p:nvSpPr>
        <p:spPr>
          <a:ln/>
        </p:spPr>
      </p:sp>
      <p:sp>
        <p:nvSpPr>
          <p:cNvPr id="9533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800" b="1">
                <a:solidFill>
                  <a:schemeClr val="tx1"/>
                </a:solidFill>
                <a:latin typeface="Californian FB" pitchFamily="18" charset="0"/>
              </a:defRPr>
            </a:lvl1pPr>
            <a:lvl2pPr marL="742950" indent="-285750">
              <a:defRPr sz="3800" b="1">
                <a:solidFill>
                  <a:schemeClr val="tx1"/>
                </a:solidFill>
                <a:latin typeface="Californian FB" pitchFamily="18" charset="0"/>
              </a:defRPr>
            </a:lvl2pPr>
            <a:lvl3pPr marL="1143000" indent="-228600">
              <a:defRPr sz="3800" b="1">
                <a:solidFill>
                  <a:schemeClr val="tx1"/>
                </a:solidFill>
                <a:latin typeface="Californian FB" pitchFamily="18" charset="0"/>
              </a:defRPr>
            </a:lvl3pPr>
            <a:lvl4pPr marL="1600200" indent="-228600">
              <a:defRPr sz="3800" b="1">
                <a:solidFill>
                  <a:schemeClr val="tx1"/>
                </a:solidFill>
                <a:latin typeface="Californian FB" pitchFamily="18" charset="0"/>
              </a:defRPr>
            </a:lvl4pPr>
            <a:lvl5pPr marL="2057400" indent="-228600">
              <a:defRPr sz="3800" b="1">
                <a:solidFill>
                  <a:schemeClr val="tx1"/>
                </a:solidFill>
                <a:latin typeface="Californian FB" pitchFamily="18" charset="0"/>
              </a:defRPr>
            </a:lvl5pPr>
            <a:lvl6pPr marL="2514600" indent="-228600" eaLnBrk="0" fontAlgn="base" hangingPunct="0">
              <a:spcBef>
                <a:spcPct val="0"/>
              </a:spcBef>
              <a:spcAft>
                <a:spcPct val="0"/>
              </a:spcAft>
              <a:defRPr sz="3800" b="1">
                <a:solidFill>
                  <a:schemeClr val="tx1"/>
                </a:solidFill>
                <a:latin typeface="Californian FB" pitchFamily="18" charset="0"/>
              </a:defRPr>
            </a:lvl6pPr>
            <a:lvl7pPr marL="2971800" indent="-228600" eaLnBrk="0" fontAlgn="base" hangingPunct="0">
              <a:spcBef>
                <a:spcPct val="0"/>
              </a:spcBef>
              <a:spcAft>
                <a:spcPct val="0"/>
              </a:spcAft>
              <a:defRPr sz="3800" b="1">
                <a:solidFill>
                  <a:schemeClr val="tx1"/>
                </a:solidFill>
                <a:latin typeface="Californian FB" pitchFamily="18" charset="0"/>
              </a:defRPr>
            </a:lvl7pPr>
            <a:lvl8pPr marL="3429000" indent="-228600" eaLnBrk="0" fontAlgn="base" hangingPunct="0">
              <a:spcBef>
                <a:spcPct val="0"/>
              </a:spcBef>
              <a:spcAft>
                <a:spcPct val="0"/>
              </a:spcAft>
              <a:defRPr sz="3800" b="1">
                <a:solidFill>
                  <a:schemeClr val="tx1"/>
                </a:solidFill>
                <a:latin typeface="Californian FB" pitchFamily="18" charset="0"/>
              </a:defRPr>
            </a:lvl8pPr>
            <a:lvl9pPr marL="3886200" indent="-228600" eaLnBrk="0" fontAlgn="base" hangingPunct="0">
              <a:spcBef>
                <a:spcPct val="0"/>
              </a:spcBef>
              <a:spcAft>
                <a:spcPct val="0"/>
              </a:spcAft>
              <a:defRPr sz="3800" b="1">
                <a:solidFill>
                  <a:schemeClr val="tx1"/>
                </a:solidFill>
                <a:latin typeface="Californian FB" pitchFamily="18" charset="0"/>
              </a:defRPr>
            </a:lvl9pPr>
          </a:lstStyle>
          <a:p>
            <a:fld id="{9506994F-8A54-41C1-90C6-7949B6B7B668}" type="slidenum">
              <a:rPr lang="en-US" altLang="en-US" sz="1200" b="0" smtClean="0">
                <a:latin typeface="Times New Roman" pitchFamily="18" charset="0"/>
              </a:rPr>
              <a:pPr/>
              <a:t>82</a:t>
            </a:fld>
            <a:endParaRPr lang="en-US" altLang="en-US" sz="1200" b="0">
              <a:latin typeface="Times New Roman" pitchFamily="18" charset="0"/>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800" b="1">
                <a:solidFill>
                  <a:schemeClr val="tx1"/>
                </a:solidFill>
                <a:latin typeface="Californian FB" pitchFamily="18" charset="0"/>
              </a:defRPr>
            </a:lvl1pPr>
            <a:lvl2pPr marL="742950" indent="-285750">
              <a:defRPr sz="3800" b="1">
                <a:solidFill>
                  <a:schemeClr val="tx1"/>
                </a:solidFill>
                <a:latin typeface="Californian FB" pitchFamily="18" charset="0"/>
              </a:defRPr>
            </a:lvl2pPr>
            <a:lvl3pPr marL="1143000" indent="-228600">
              <a:defRPr sz="3800" b="1">
                <a:solidFill>
                  <a:schemeClr val="tx1"/>
                </a:solidFill>
                <a:latin typeface="Californian FB" pitchFamily="18" charset="0"/>
              </a:defRPr>
            </a:lvl3pPr>
            <a:lvl4pPr marL="1600200" indent="-228600">
              <a:defRPr sz="3800" b="1">
                <a:solidFill>
                  <a:schemeClr val="tx1"/>
                </a:solidFill>
                <a:latin typeface="Californian FB" pitchFamily="18" charset="0"/>
              </a:defRPr>
            </a:lvl4pPr>
            <a:lvl5pPr marL="2057400" indent="-228600">
              <a:defRPr sz="3800" b="1">
                <a:solidFill>
                  <a:schemeClr val="tx1"/>
                </a:solidFill>
                <a:latin typeface="Californian FB" pitchFamily="18" charset="0"/>
              </a:defRPr>
            </a:lvl5pPr>
            <a:lvl6pPr marL="2514600" indent="-228600" eaLnBrk="0" fontAlgn="base" hangingPunct="0">
              <a:spcBef>
                <a:spcPct val="0"/>
              </a:spcBef>
              <a:spcAft>
                <a:spcPct val="0"/>
              </a:spcAft>
              <a:defRPr sz="3800" b="1">
                <a:solidFill>
                  <a:schemeClr val="tx1"/>
                </a:solidFill>
                <a:latin typeface="Californian FB" pitchFamily="18" charset="0"/>
              </a:defRPr>
            </a:lvl6pPr>
            <a:lvl7pPr marL="2971800" indent="-228600" eaLnBrk="0" fontAlgn="base" hangingPunct="0">
              <a:spcBef>
                <a:spcPct val="0"/>
              </a:spcBef>
              <a:spcAft>
                <a:spcPct val="0"/>
              </a:spcAft>
              <a:defRPr sz="3800" b="1">
                <a:solidFill>
                  <a:schemeClr val="tx1"/>
                </a:solidFill>
                <a:latin typeface="Californian FB" pitchFamily="18" charset="0"/>
              </a:defRPr>
            </a:lvl7pPr>
            <a:lvl8pPr marL="3429000" indent="-228600" eaLnBrk="0" fontAlgn="base" hangingPunct="0">
              <a:spcBef>
                <a:spcPct val="0"/>
              </a:spcBef>
              <a:spcAft>
                <a:spcPct val="0"/>
              </a:spcAft>
              <a:defRPr sz="3800" b="1">
                <a:solidFill>
                  <a:schemeClr val="tx1"/>
                </a:solidFill>
                <a:latin typeface="Californian FB" pitchFamily="18" charset="0"/>
              </a:defRPr>
            </a:lvl8pPr>
            <a:lvl9pPr marL="3886200" indent="-228600" eaLnBrk="0" fontAlgn="base" hangingPunct="0">
              <a:spcBef>
                <a:spcPct val="0"/>
              </a:spcBef>
              <a:spcAft>
                <a:spcPct val="0"/>
              </a:spcAft>
              <a:defRPr sz="3800" b="1">
                <a:solidFill>
                  <a:schemeClr val="tx1"/>
                </a:solidFill>
                <a:latin typeface="Californian FB" pitchFamily="18" charset="0"/>
              </a:defRPr>
            </a:lvl9pPr>
          </a:lstStyle>
          <a:p>
            <a:fld id="{FF34EFFF-FCBB-4D62-A6B6-3B9DD04BBCD1}" type="slidenum">
              <a:rPr lang="en-US" altLang="en-US" sz="1200" b="0" smtClean="0">
                <a:latin typeface="Times New Roman" pitchFamily="18" charset="0"/>
              </a:rPr>
              <a:pPr/>
              <a:t>83</a:t>
            </a:fld>
            <a:endParaRPr lang="en-US" altLang="en-US" sz="1200" b="0">
              <a:latin typeface="Times New Roman" pitchFamily="18" charset="0"/>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5B969A-24AE-49F8-BACD-3AFDABA442CB}" type="slidenum">
              <a:rPr lang="en-US"/>
              <a:pPr/>
              <a:t>85</a:t>
            </a:fld>
            <a:endParaRPr lang="en-US"/>
          </a:p>
        </p:txBody>
      </p:sp>
      <p:sp>
        <p:nvSpPr>
          <p:cNvPr id="961538" name="Rectangle 2"/>
          <p:cNvSpPr>
            <a:spLocks noGrp="1" noRot="1" noChangeAspect="1" noChangeArrowheads="1" noTextEdit="1"/>
          </p:cNvSpPr>
          <p:nvPr>
            <p:ph type="sldImg"/>
          </p:nvPr>
        </p:nvSpPr>
        <p:spPr>
          <a:ln/>
        </p:spPr>
      </p:sp>
      <p:sp>
        <p:nvSpPr>
          <p:cNvPr id="9615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A3A73A-789E-43A8-81AC-370E89FCE0F7}" type="slidenum">
              <a:rPr lang="en-US"/>
              <a:pPr/>
              <a:t>86</a:t>
            </a:fld>
            <a:endParaRPr lang="en-US"/>
          </a:p>
        </p:txBody>
      </p:sp>
      <p:sp>
        <p:nvSpPr>
          <p:cNvPr id="963586" name="Rectangle 2"/>
          <p:cNvSpPr>
            <a:spLocks noGrp="1" noRot="1" noChangeAspect="1" noChangeArrowheads="1" noTextEdit="1"/>
          </p:cNvSpPr>
          <p:nvPr>
            <p:ph type="sldImg"/>
          </p:nvPr>
        </p:nvSpPr>
        <p:spPr>
          <a:ln/>
        </p:spPr>
      </p:sp>
      <p:sp>
        <p:nvSpPr>
          <p:cNvPr id="9635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388" y="685800"/>
            <a:ext cx="59912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EA5FD4-1898-3349-A62A-CD189A431393}" type="slidenum">
              <a:rPr lang="en-US" smtClean="0"/>
              <a:t>87</a:t>
            </a:fld>
            <a:endParaRPr lang="en-US"/>
          </a:p>
        </p:txBody>
      </p:sp>
    </p:spTree>
    <p:extLst>
      <p:ext uri="{BB962C8B-B14F-4D97-AF65-F5344CB8AC3E}">
        <p14:creationId xmlns:p14="http://schemas.microsoft.com/office/powerpoint/2010/main" val="415839168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388" y="685800"/>
            <a:ext cx="59912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EA5FD4-1898-3349-A62A-CD189A431393}" type="slidenum">
              <a:rPr lang="en-US" smtClean="0"/>
              <a:t>93</a:t>
            </a:fld>
            <a:endParaRPr lang="en-US"/>
          </a:p>
        </p:txBody>
      </p:sp>
    </p:spTree>
    <p:extLst>
      <p:ext uri="{BB962C8B-B14F-4D97-AF65-F5344CB8AC3E}">
        <p14:creationId xmlns:p14="http://schemas.microsoft.com/office/powerpoint/2010/main" val="3315216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99041" y="2130426"/>
            <a:ext cx="10189131" cy="1470025"/>
          </a:xfrm>
        </p:spPr>
        <p:txBody>
          <a:bodyPr/>
          <a:lstStyle/>
          <a:p>
            <a:r>
              <a:rPr lang="en-US"/>
              <a:t>Click to edit Master title style</a:t>
            </a:r>
          </a:p>
        </p:txBody>
      </p:sp>
      <p:sp>
        <p:nvSpPr>
          <p:cNvPr id="3" name="Subtitle 2"/>
          <p:cNvSpPr>
            <a:spLocks noGrp="1"/>
          </p:cNvSpPr>
          <p:nvPr>
            <p:ph type="subTitle" idx="1"/>
          </p:nvPr>
        </p:nvSpPr>
        <p:spPr>
          <a:xfrm>
            <a:off x="1798082" y="3886200"/>
            <a:ext cx="839104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869FD47-C0E9-48FF-8D8B-AE645F4EBA2D}" type="datetime1">
              <a:rPr lang="en-US" smtClean="0"/>
              <a:t>9/17/2025</a:t>
            </a:fld>
            <a:endParaRPr lang="en-US"/>
          </a:p>
        </p:txBody>
      </p:sp>
      <p:sp>
        <p:nvSpPr>
          <p:cNvPr id="5" name="Footer Placeholder 4"/>
          <p:cNvSpPr>
            <a:spLocks noGrp="1"/>
          </p:cNvSpPr>
          <p:nvPr>
            <p:ph type="ftr" sz="quarter" idx="11"/>
          </p:nvPr>
        </p:nvSpPr>
        <p:spPr/>
        <p:txBody>
          <a:bodyPr/>
          <a:lstStyle/>
          <a:p>
            <a:r>
              <a:rPr lang="en-US"/>
              <a:t>From Security in Computing, Fifth Edition, by Charles P. Pfleeger, et al. (ISBN: 9780134085043). Copyright 2015 by Pearson Education, Inc. All rights reserved.</a:t>
            </a:r>
          </a:p>
        </p:txBody>
      </p:sp>
      <p:sp>
        <p:nvSpPr>
          <p:cNvPr id="6" name="Slide Number Placeholder 5"/>
          <p:cNvSpPr>
            <a:spLocks noGrp="1"/>
          </p:cNvSpPr>
          <p:nvPr>
            <p:ph type="sldNum" sz="quarter" idx="12"/>
          </p:nvPr>
        </p:nvSpPr>
        <p:spPr/>
        <p:txBody>
          <a:bodyPr/>
          <a:lstStyle/>
          <a:p>
            <a:fld id="{0F49B9F7-6D94-BC4F-895F-E86DCC4ECFA4}" type="slidenum">
              <a:rPr lang="en-US" smtClean="0"/>
              <a:t>‹#›</a:t>
            </a:fld>
            <a:endParaRPr lang="en-US"/>
          </a:p>
        </p:txBody>
      </p:sp>
    </p:spTree>
    <p:extLst>
      <p:ext uri="{BB962C8B-B14F-4D97-AF65-F5344CB8AC3E}">
        <p14:creationId xmlns:p14="http://schemas.microsoft.com/office/powerpoint/2010/main" val="4104719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30AD5D-0829-43BC-AE00-209B1E012BC7}" type="datetime1">
              <a:rPr lang="en-US" smtClean="0"/>
              <a:t>9/17/2025</a:t>
            </a:fld>
            <a:endParaRPr lang="en-US"/>
          </a:p>
        </p:txBody>
      </p:sp>
      <p:sp>
        <p:nvSpPr>
          <p:cNvPr id="5" name="Footer Placeholder 4"/>
          <p:cNvSpPr>
            <a:spLocks noGrp="1"/>
          </p:cNvSpPr>
          <p:nvPr>
            <p:ph type="ftr" sz="quarter" idx="11"/>
          </p:nvPr>
        </p:nvSpPr>
        <p:spPr/>
        <p:txBody>
          <a:bodyPr/>
          <a:lstStyle/>
          <a:p>
            <a:r>
              <a:rPr lang="en-US"/>
              <a:t>From Security in Computing, Fifth Edition, by Charles P. Pfleeger, et al. (ISBN: 9780134085043). Copyright 2015 by Pearson Education, Inc. All rights reserved.</a:t>
            </a:r>
          </a:p>
        </p:txBody>
      </p:sp>
      <p:sp>
        <p:nvSpPr>
          <p:cNvPr id="6" name="Slide Number Placeholder 5"/>
          <p:cNvSpPr>
            <a:spLocks noGrp="1"/>
          </p:cNvSpPr>
          <p:nvPr>
            <p:ph type="sldNum" sz="quarter" idx="12"/>
          </p:nvPr>
        </p:nvSpPr>
        <p:spPr/>
        <p:txBody>
          <a:bodyPr/>
          <a:lstStyle/>
          <a:p>
            <a:fld id="{0F49B9F7-6D94-BC4F-895F-E86DCC4ECFA4}" type="slidenum">
              <a:rPr lang="en-US" smtClean="0"/>
              <a:t>‹#›</a:t>
            </a:fld>
            <a:endParaRPr lang="en-US"/>
          </a:p>
        </p:txBody>
      </p:sp>
    </p:spTree>
    <p:extLst>
      <p:ext uri="{BB962C8B-B14F-4D97-AF65-F5344CB8AC3E}">
        <p14:creationId xmlns:p14="http://schemas.microsoft.com/office/powerpoint/2010/main" val="1664412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90729" y="274639"/>
            <a:ext cx="269712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99361" y="274639"/>
            <a:ext cx="7891582"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9A522F-6CA1-4D69-AD32-B370C0FD0F5E}" type="datetime1">
              <a:rPr lang="en-US" smtClean="0"/>
              <a:t>9/17/2025</a:t>
            </a:fld>
            <a:endParaRPr lang="en-US"/>
          </a:p>
        </p:txBody>
      </p:sp>
      <p:sp>
        <p:nvSpPr>
          <p:cNvPr id="5" name="Footer Placeholder 4"/>
          <p:cNvSpPr>
            <a:spLocks noGrp="1"/>
          </p:cNvSpPr>
          <p:nvPr>
            <p:ph type="ftr" sz="quarter" idx="11"/>
          </p:nvPr>
        </p:nvSpPr>
        <p:spPr/>
        <p:txBody>
          <a:bodyPr/>
          <a:lstStyle/>
          <a:p>
            <a:r>
              <a:rPr lang="en-US"/>
              <a:t>From Security in Computing, Fifth Edition, by Charles P. Pfleeger, et al. (ISBN: 9780134085043). Copyright 2015 by Pearson Education, Inc. All rights reserved.</a:t>
            </a:r>
          </a:p>
        </p:txBody>
      </p:sp>
      <p:sp>
        <p:nvSpPr>
          <p:cNvPr id="6" name="Slide Number Placeholder 5"/>
          <p:cNvSpPr>
            <a:spLocks noGrp="1"/>
          </p:cNvSpPr>
          <p:nvPr>
            <p:ph type="sldNum" sz="quarter" idx="12"/>
          </p:nvPr>
        </p:nvSpPr>
        <p:spPr/>
        <p:txBody>
          <a:bodyPr/>
          <a:lstStyle/>
          <a:p>
            <a:fld id="{0F49B9F7-6D94-BC4F-895F-E86DCC4ECFA4}" type="slidenum">
              <a:rPr lang="en-US" smtClean="0"/>
              <a:t>‹#›</a:t>
            </a:fld>
            <a:endParaRPr lang="en-US"/>
          </a:p>
        </p:txBody>
      </p:sp>
    </p:spTree>
    <p:extLst>
      <p:ext uri="{BB962C8B-B14F-4D97-AF65-F5344CB8AC3E}">
        <p14:creationId xmlns:p14="http://schemas.microsoft.com/office/powerpoint/2010/main" val="26949236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99041" y="1371601"/>
            <a:ext cx="10289024"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899041" y="3505200"/>
            <a:ext cx="8391049"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0DCE2DE-0799-482A-9004-4D845F83DA22}" type="datetime1">
              <a:rPr lang="en-US" smtClean="0">
                <a:latin typeface="Arial"/>
              </a:rPr>
              <a:t>9/17/2025</a:t>
            </a:fld>
            <a:endParaRPr lang="en-US">
              <a:latin typeface="Arial"/>
            </a:endParaRPr>
          </a:p>
        </p:txBody>
      </p:sp>
      <p:sp>
        <p:nvSpPr>
          <p:cNvPr id="5" name="Footer Placeholder 4"/>
          <p:cNvSpPr>
            <a:spLocks noGrp="1"/>
          </p:cNvSpPr>
          <p:nvPr>
            <p:ph type="ftr" sz="quarter" idx="11"/>
          </p:nvPr>
        </p:nvSpPr>
        <p:spPr>
          <a:xfrm>
            <a:off x="0" y="6531731"/>
            <a:ext cx="11987213" cy="329184"/>
          </a:xfrm>
        </p:spPr>
        <p:txBody>
          <a:bodyPr/>
          <a:lstStyle>
            <a:lvl1pPr>
              <a:defRPr sz="950">
                <a:solidFill>
                  <a:schemeClr val="tx1"/>
                </a:solidFill>
              </a:defRPr>
            </a:lvl1pPr>
          </a:lstStyle>
          <a:p>
            <a:r>
              <a:rPr lang="en-US" dirty="0"/>
              <a:t>From </a:t>
            </a:r>
            <a:r>
              <a:rPr lang="en-US" i="1" dirty="0"/>
              <a:t>Security in Computing, Fifth Edition</a:t>
            </a:r>
            <a:r>
              <a:rPr lang="en-US" dirty="0"/>
              <a:t>, by Charles P. </a:t>
            </a:r>
            <a:r>
              <a:rPr lang="en-US" dirty="0" err="1"/>
              <a:t>Pfleeger</a:t>
            </a:r>
            <a:r>
              <a:rPr lang="en-US" dirty="0"/>
              <a:t>, et al. (ISBN: 9780134085043). Copyright 2015 by Pearson Education, Inc. All rights reserved.</a:t>
            </a:r>
          </a:p>
        </p:txBody>
      </p:sp>
      <p:sp>
        <p:nvSpPr>
          <p:cNvPr id="6" name="Slide Number Placeholder 5"/>
          <p:cNvSpPr>
            <a:spLocks noGrp="1"/>
          </p:cNvSpPr>
          <p:nvPr>
            <p:ph type="sldNum" sz="quarter" idx="12"/>
          </p:nvPr>
        </p:nvSpPr>
        <p:spPr/>
        <p:txBody>
          <a:bodyPr/>
          <a:lstStyle/>
          <a:p>
            <a:fld id="{5BFA158B-7C94-F543-87DB-41F59EA4FAFA}" type="slidenum">
              <a:rPr lang="en-US" smtClean="0">
                <a:latin typeface="Arial"/>
              </a:rPr>
              <a:pPr/>
              <a:t>‹#›</a:t>
            </a:fld>
            <a:endParaRPr lang="en-US">
              <a:latin typeface="Arial"/>
            </a:endParaRPr>
          </a:p>
        </p:txBody>
      </p:sp>
      <p:cxnSp>
        <p:nvCxnSpPr>
          <p:cNvPr id="8" name="Straight Connector 7"/>
          <p:cNvCxnSpPr/>
          <p:nvPr/>
        </p:nvCxnSpPr>
        <p:spPr>
          <a:xfrm>
            <a:off x="899041" y="3398520"/>
            <a:ext cx="10289024"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56958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693BFA-AAE0-4A9A-966A-8B4CD9D66804}" type="datetime1">
              <a:rPr lang="en-US" smtClean="0">
                <a:latin typeface="Arial"/>
              </a:rPr>
              <a:t>9/17/2025</a:t>
            </a:fld>
            <a:endParaRPr lang="en-US">
              <a:latin typeface="Arial"/>
            </a:endParaRPr>
          </a:p>
        </p:txBody>
      </p:sp>
      <p:sp>
        <p:nvSpPr>
          <p:cNvPr id="5" name="Footer Placeholder 4"/>
          <p:cNvSpPr>
            <a:spLocks noGrp="1"/>
          </p:cNvSpPr>
          <p:nvPr>
            <p:ph type="ftr" sz="quarter" idx="11"/>
          </p:nvPr>
        </p:nvSpPr>
        <p:spPr>
          <a:xfrm>
            <a:off x="0" y="6531731"/>
            <a:ext cx="11987213" cy="329184"/>
          </a:xfrm>
        </p:spPr>
        <p:txBody>
          <a:bodyPr/>
          <a:lstStyle>
            <a:lvl1pPr>
              <a:defRPr sz="950">
                <a:solidFill>
                  <a:schemeClr val="tx1"/>
                </a:solidFill>
              </a:defRPr>
            </a:lvl1pPr>
          </a:lstStyle>
          <a:p>
            <a:r>
              <a:rPr lang="en-US" dirty="0"/>
              <a:t>From </a:t>
            </a:r>
            <a:r>
              <a:rPr lang="en-US" i="1" dirty="0"/>
              <a:t>Security in Computing, Fifth Edition</a:t>
            </a:r>
            <a:r>
              <a:rPr lang="en-US" dirty="0"/>
              <a:t>, by Charles P. </a:t>
            </a:r>
            <a:r>
              <a:rPr lang="en-US" dirty="0" err="1"/>
              <a:t>Pfleeger</a:t>
            </a:r>
            <a:r>
              <a:rPr lang="en-US" dirty="0"/>
              <a:t>, et al. (ISBN: 9780134085043). Copyright 2015 by Pearson Education, Inc. All rights reserved.</a:t>
            </a:r>
          </a:p>
        </p:txBody>
      </p:sp>
      <p:sp>
        <p:nvSpPr>
          <p:cNvPr id="6" name="Slide Number Placeholder 5"/>
          <p:cNvSpPr>
            <a:spLocks noGrp="1"/>
          </p:cNvSpPr>
          <p:nvPr>
            <p:ph type="sldNum" sz="quarter" idx="12"/>
          </p:nvPr>
        </p:nvSpPr>
        <p:spPr/>
        <p:txBody>
          <a:bodyPr/>
          <a:lstStyle/>
          <a:p>
            <a:fld id="{5BFA158B-7C94-F543-87DB-41F59EA4FAFA}" type="slidenum">
              <a:rPr lang="en-US" smtClean="0">
                <a:latin typeface="Arial"/>
              </a:rPr>
              <a:pPr/>
              <a:t>‹#›</a:t>
            </a:fld>
            <a:endParaRPr lang="en-US">
              <a:latin typeface="Arial"/>
            </a:endParaRPr>
          </a:p>
        </p:txBody>
      </p:sp>
    </p:spTree>
    <p:extLst>
      <p:ext uri="{BB962C8B-B14F-4D97-AF65-F5344CB8AC3E}">
        <p14:creationId xmlns:p14="http://schemas.microsoft.com/office/powerpoint/2010/main" val="34045176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46907" y="2362201"/>
            <a:ext cx="10189131"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946907" y="4626865"/>
            <a:ext cx="10189131"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0DF4E5-1645-4698-9FB0-7A838E019AF2}" type="datetime1">
              <a:rPr lang="en-US" smtClean="0">
                <a:latin typeface="Arial"/>
              </a:rPr>
              <a:t>9/17/2025</a:t>
            </a:fld>
            <a:endParaRPr lang="en-US">
              <a:latin typeface="Arial"/>
            </a:endParaRPr>
          </a:p>
        </p:txBody>
      </p:sp>
      <p:sp>
        <p:nvSpPr>
          <p:cNvPr id="6" name="Slide Number Placeholder 5"/>
          <p:cNvSpPr>
            <a:spLocks noGrp="1"/>
          </p:cNvSpPr>
          <p:nvPr>
            <p:ph type="sldNum" sz="quarter" idx="12"/>
          </p:nvPr>
        </p:nvSpPr>
        <p:spPr/>
        <p:txBody>
          <a:bodyPr/>
          <a:lstStyle/>
          <a:p>
            <a:fld id="{5BFA158B-7C94-F543-87DB-41F59EA4FAFA}" type="slidenum">
              <a:rPr lang="en-US" smtClean="0">
                <a:latin typeface="Arial"/>
              </a:rPr>
              <a:pPr/>
              <a:t>‹#›</a:t>
            </a:fld>
            <a:endParaRPr lang="en-US">
              <a:latin typeface="Arial"/>
            </a:endParaRPr>
          </a:p>
        </p:txBody>
      </p:sp>
      <p:cxnSp>
        <p:nvCxnSpPr>
          <p:cNvPr id="7" name="Straight Connector 6"/>
          <p:cNvCxnSpPr/>
          <p:nvPr/>
        </p:nvCxnSpPr>
        <p:spPr>
          <a:xfrm>
            <a:off x="958977" y="4599432"/>
            <a:ext cx="10289024"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Footer Placeholder 4"/>
          <p:cNvSpPr>
            <a:spLocks noGrp="1"/>
          </p:cNvSpPr>
          <p:nvPr>
            <p:ph type="ftr" sz="quarter" idx="11"/>
          </p:nvPr>
        </p:nvSpPr>
        <p:spPr>
          <a:xfrm>
            <a:off x="0" y="6531731"/>
            <a:ext cx="11987213" cy="329184"/>
          </a:xfrm>
        </p:spPr>
        <p:txBody>
          <a:bodyPr/>
          <a:lstStyle>
            <a:lvl1pPr>
              <a:defRPr sz="950">
                <a:solidFill>
                  <a:schemeClr val="tx1"/>
                </a:solidFill>
              </a:defRPr>
            </a:lvl1pPr>
          </a:lstStyle>
          <a:p>
            <a:r>
              <a:rPr lang="en-US" dirty="0"/>
              <a:t>From </a:t>
            </a:r>
            <a:r>
              <a:rPr lang="en-US" i="1" dirty="0"/>
              <a:t>Security in Computing, Fifth Edition</a:t>
            </a:r>
            <a:r>
              <a:rPr lang="en-US" dirty="0"/>
              <a:t>, by Charles P. </a:t>
            </a:r>
            <a:r>
              <a:rPr lang="en-US" dirty="0" err="1"/>
              <a:t>Pfleeger</a:t>
            </a:r>
            <a:r>
              <a:rPr lang="en-US" dirty="0"/>
              <a:t>, et al. (ISBN: 9780134085043). Copyright 2015 by Pearson Education, Inc. All rights reserved.</a:t>
            </a:r>
          </a:p>
        </p:txBody>
      </p:sp>
    </p:spTree>
    <p:extLst>
      <p:ext uri="{BB962C8B-B14F-4D97-AF65-F5344CB8AC3E}">
        <p14:creationId xmlns:p14="http://schemas.microsoft.com/office/powerpoint/2010/main" val="545154150"/>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99361" y="1673352"/>
            <a:ext cx="5294352"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93500" y="1673352"/>
            <a:ext cx="5294352"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A2CB6C-D2AC-4348-8AC6-5E67861D1458}" type="datetime1">
              <a:rPr lang="en-US" smtClean="0">
                <a:latin typeface="Arial"/>
              </a:rPr>
              <a:t>9/17/2025</a:t>
            </a:fld>
            <a:endParaRPr lang="en-US">
              <a:latin typeface="Arial"/>
            </a:endParaRPr>
          </a:p>
        </p:txBody>
      </p:sp>
      <p:sp>
        <p:nvSpPr>
          <p:cNvPr id="7" name="Slide Number Placeholder 6"/>
          <p:cNvSpPr>
            <a:spLocks noGrp="1"/>
          </p:cNvSpPr>
          <p:nvPr>
            <p:ph type="sldNum" sz="quarter" idx="12"/>
          </p:nvPr>
        </p:nvSpPr>
        <p:spPr/>
        <p:txBody>
          <a:bodyPr/>
          <a:lstStyle/>
          <a:p>
            <a:fld id="{5BFA158B-7C94-F543-87DB-41F59EA4FAFA}" type="slidenum">
              <a:rPr lang="en-US" smtClean="0">
                <a:latin typeface="Arial"/>
              </a:rPr>
              <a:pPr/>
              <a:t>‹#›</a:t>
            </a:fld>
            <a:endParaRPr lang="en-US">
              <a:latin typeface="Arial"/>
            </a:endParaRPr>
          </a:p>
        </p:txBody>
      </p:sp>
      <p:sp>
        <p:nvSpPr>
          <p:cNvPr id="8" name="Footer Placeholder 4"/>
          <p:cNvSpPr txBox="1">
            <a:spLocks/>
          </p:cNvSpPr>
          <p:nvPr userDrawn="1"/>
        </p:nvSpPr>
        <p:spPr>
          <a:xfrm>
            <a:off x="0" y="6531731"/>
            <a:ext cx="11987213" cy="329184"/>
          </a:xfrm>
          <a:prstGeom prst="rect">
            <a:avLst/>
          </a:prstGeom>
        </p:spPr>
        <p:txBody>
          <a:bodyPr vert="horz" lIns="91440" tIns="45720" rIns="91440" bIns="45720" rtlCol="0" anchor="ctr"/>
          <a:lstStyle>
            <a:defPPr>
              <a:defRPr lang="en-US"/>
            </a:defPPr>
            <a:lvl1pPr marL="0" algn="ctr" defTabSz="457200" rtl="0" eaLnBrk="1" latinLnBrk="0" hangingPunct="1">
              <a:defRPr sz="95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From </a:t>
            </a:r>
            <a:r>
              <a:rPr lang="en-US" i="1"/>
              <a:t>Security in Computing, Fifth Edition</a:t>
            </a:r>
            <a:r>
              <a:rPr lang="en-US"/>
              <a:t>, by Charles P. Pfleeger, et al. (ISBN: 9780134085043). Copyright 2015 by Pearson Education, Inc. All rights reserved.</a:t>
            </a:r>
            <a:endParaRPr lang="en-US" dirty="0"/>
          </a:p>
        </p:txBody>
      </p:sp>
    </p:spTree>
    <p:extLst>
      <p:ext uri="{BB962C8B-B14F-4D97-AF65-F5344CB8AC3E}">
        <p14:creationId xmlns:p14="http://schemas.microsoft.com/office/powerpoint/2010/main" val="3190818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99360" y="1676400"/>
            <a:ext cx="5154502"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99360" y="2438400"/>
            <a:ext cx="515450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3351" y="1676400"/>
            <a:ext cx="5154502"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3351" y="2438400"/>
            <a:ext cx="515450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57FC0CF-476B-4766-8A71-BAC1BE435125}" type="datetime1">
              <a:rPr lang="en-US" smtClean="0">
                <a:latin typeface="Arial"/>
              </a:rPr>
              <a:t>9/17/2025</a:t>
            </a:fld>
            <a:endParaRPr lang="en-US">
              <a:latin typeface="Arial"/>
            </a:endParaRPr>
          </a:p>
        </p:txBody>
      </p:sp>
      <p:sp>
        <p:nvSpPr>
          <p:cNvPr id="9" name="Slide Number Placeholder 8"/>
          <p:cNvSpPr>
            <a:spLocks noGrp="1"/>
          </p:cNvSpPr>
          <p:nvPr>
            <p:ph type="sldNum" sz="quarter" idx="12"/>
          </p:nvPr>
        </p:nvSpPr>
        <p:spPr/>
        <p:txBody>
          <a:bodyPr/>
          <a:lstStyle/>
          <a:p>
            <a:fld id="{5BFA158B-7C94-F543-87DB-41F59EA4FAFA}" type="slidenum">
              <a:rPr lang="en-US" smtClean="0">
                <a:latin typeface="Arial"/>
              </a:rPr>
              <a:pPr/>
              <a:t>‹#›</a:t>
            </a:fld>
            <a:endParaRPr lang="en-US">
              <a:latin typeface="Arial"/>
            </a:endParaRPr>
          </a:p>
        </p:txBody>
      </p:sp>
      <p:cxnSp>
        <p:nvCxnSpPr>
          <p:cNvPr id="11" name="Straight Connector 10"/>
          <p:cNvCxnSpPr/>
          <p:nvPr/>
        </p:nvCxnSpPr>
        <p:spPr>
          <a:xfrm rot="5400000">
            <a:off x="3639547" y="4045700"/>
            <a:ext cx="4709160" cy="104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Footer Placeholder 4"/>
          <p:cNvSpPr>
            <a:spLocks noGrp="1"/>
          </p:cNvSpPr>
          <p:nvPr>
            <p:ph type="ftr" sz="quarter" idx="11"/>
          </p:nvPr>
        </p:nvSpPr>
        <p:spPr>
          <a:xfrm>
            <a:off x="0" y="6531731"/>
            <a:ext cx="11987213" cy="329184"/>
          </a:xfrm>
        </p:spPr>
        <p:txBody>
          <a:bodyPr/>
          <a:lstStyle>
            <a:lvl1pPr>
              <a:defRPr sz="950">
                <a:solidFill>
                  <a:schemeClr val="tx1"/>
                </a:solidFill>
              </a:defRPr>
            </a:lvl1pPr>
          </a:lstStyle>
          <a:p>
            <a:r>
              <a:rPr lang="en-US" dirty="0"/>
              <a:t>From </a:t>
            </a:r>
            <a:r>
              <a:rPr lang="en-US" i="1" dirty="0"/>
              <a:t>Security in Computing, Fifth Edition</a:t>
            </a:r>
            <a:r>
              <a:rPr lang="en-US" dirty="0"/>
              <a:t>, by Charles P. </a:t>
            </a:r>
            <a:r>
              <a:rPr lang="en-US" dirty="0" err="1"/>
              <a:t>Pfleeger</a:t>
            </a:r>
            <a:r>
              <a:rPr lang="en-US" dirty="0"/>
              <a:t>, et al. (ISBN: 9780134085043). Copyright 2015 by Pearson Education, Inc. All rights reserved.</a:t>
            </a:r>
          </a:p>
        </p:txBody>
      </p:sp>
    </p:spTree>
    <p:extLst>
      <p:ext uri="{BB962C8B-B14F-4D97-AF65-F5344CB8AC3E}">
        <p14:creationId xmlns:p14="http://schemas.microsoft.com/office/powerpoint/2010/main" val="427716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13BAEC8-52EC-45B0-91AF-FEDC90EF9F54}" type="datetime1">
              <a:rPr lang="en-US" smtClean="0">
                <a:latin typeface="Arial"/>
              </a:rPr>
              <a:t>9/17/2025</a:t>
            </a:fld>
            <a:endParaRPr lang="en-US">
              <a:latin typeface="Arial"/>
            </a:endParaRPr>
          </a:p>
        </p:txBody>
      </p:sp>
      <p:sp>
        <p:nvSpPr>
          <p:cNvPr id="5" name="Slide Number Placeholder 4"/>
          <p:cNvSpPr>
            <a:spLocks noGrp="1"/>
          </p:cNvSpPr>
          <p:nvPr>
            <p:ph type="sldNum" sz="quarter" idx="12"/>
          </p:nvPr>
        </p:nvSpPr>
        <p:spPr/>
        <p:txBody>
          <a:bodyPr/>
          <a:lstStyle/>
          <a:p>
            <a:fld id="{5BFA158B-7C94-F543-87DB-41F59EA4FAFA}" type="slidenum">
              <a:rPr lang="en-US" smtClean="0">
                <a:latin typeface="Arial"/>
              </a:rPr>
              <a:pPr/>
              <a:t>‹#›</a:t>
            </a:fld>
            <a:endParaRPr lang="en-US">
              <a:latin typeface="Arial"/>
            </a:endParaRPr>
          </a:p>
        </p:txBody>
      </p:sp>
      <p:sp>
        <p:nvSpPr>
          <p:cNvPr id="6" name="Footer Placeholder 4"/>
          <p:cNvSpPr>
            <a:spLocks noGrp="1"/>
          </p:cNvSpPr>
          <p:nvPr>
            <p:ph type="ftr" sz="quarter" idx="11"/>
          </p:nvPr>
        </p:nvSpPr>
        <p:spPr>
          <a:xfrm>
            <a:off x="0" y="6531731"/>
            <a:ext cx="11987213" cy="329184"/>
          </a:xfrm>
        </p:spPr>
        <p:txBody>
          <a:bodyPr/>
          <a:lstStyle>
            <a:lvl1pPr>
              <a:defRPr sz="950">
                <a:solidFill>
                  <a:schemeClr val="tx1"/>
                </a:solidFill>
              </a:defRPr>
            </a:lvl1pPr>
          </a:lstStyle>
          <a:p>
            <a:r>
              <a:rPr lang="en-US" dirty="0"/>
              <a:t>From </a:t>
            </a:r>
            <a:r>
              <a:rPr lang="en-US" i="1" dirty="0"/>
              <a:t>Security in Computing, Fifth Edition</a:t>
            </a:r>
            <a:r>
              <a:rPr lang="en-US" dirty="0"/>
              <a:t>, by Charles P. </a:t>
            </a:r>
            <a:r>
              <a:rPr lang="en-US" dirty="0" err="1"/>
              <a:t>Pfleeger</a:t>
            </a:r>
            <a:r>
              <a:rPr lang="en-US" dirty="0"/>
              <a:t>, et al. (ISBN: 9780134085043). Copyright 2015 by Pearson Education, Inc. All rights reserved.</a:t>
            </a:r>
          </a:p>
        </p:txBody>
      </p:sp>
    </p:spTree>
    <p:extLst>
      <p:ext uri="{BB962C8B-B14F-4D97-AF65-F5344CB8AC3E}">
        <p14:creationId xmlns:p14="http://schemas.microsoft.com/office/powerpoint/2010/main" val="18162056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394242-4A77-444F-8B9F-1C40F3A4451D}" type="datetime1">
              <a:rPr lang="en-US" smtClean="0">
                <a:latin typeface="Arial"/>
              </a:rPr>
              <a:t>9/17/2025</a:t>
            </a:fld>
            <a:endParaRPr lang="en-US">
              <a:latin typeface="Arial"/>
            </a:endParaRPr>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a:t>
            </a:fld>
            <a:endParaRPr lang="en-US">
              <a:latin typeface="Arial"/>
            </a:endParaRPr>
          </a:p>
        </p:txBody>
      </p:sp>
      <p:sp>
        <p:nvSpPr>
          <p:cNvPr id="5" name="Footer Placeholder 4"/>
          <p:cNvSpPr>
            <a:spLocks noGrp="1"/>
          </p:cNvSpPr>
          <p:nvPr>
            <p:ph type="ftr" sz="quarter" idx="11"/>
          </p:nvPr>
        </p:nvSpPr>
        <p:spPr>
          <a:xfrm>
            <a:off x="0" y="6531731"/>
            <a:ext cx="11987213" cy="329184"/>
          </a:xfrm>
        </p:spPr>
        <p:txBody>
          <a:bodyPr/>
          <a:lstStyle>
            <a:lvl1pPr>
              <a:defRPr sz="950">
                <a:solidFill>
                  <a:schemeClr val="tx1"/>
                </a:solidFill>
              </a:defRPr>
            </a:lvl1pPr>
          </a:lstStyle>
          <a:p>
            <a:r>
              <a:rPr lang="en-US" dirty="0"/>
              <a:t>From </a:t>
            </a:r>
            <a:r>
              <a:rPr lang="en-US" i="1" dirty="0"/>
              <a:t>Security in Computing, Fifth Edition</a:t>
            </a:r>
            <a:r>
              <a:rPr lang="en-US" dirty="0"/>
              <a:t>, by Charles P. </a:t>
            </a:r>
            <a:r>
              <a:rPr lang="en-US" dirty="0" err="1"/>
              <a:t>Pfleeger</a:t>
            </a:r>
            <a:r>
              <a:rPr lang="en-US" dirty="0"/>
              <a:t>, et al. (ISBN: 9780134085043). Copyright 2015 by Pearson Education, Inc. All rights reserved.</a:t>
            </a:r>
          </a:p>
        </p:txBody>
      </p:sp>
    </p:spTree>
    <p:extLst>
      <p:ext uri="{BB962C8B-B14F-4D97-AF65-F5344CB8AC3E}">
        <p14:creationId xmlns:p14="http://schemas.microsoft.com/office/powerpoint/2010/main" val="16972838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9361" y="792080"/>
            <a:ext cx="2805008"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895844" y="792080"/>
            <a:ext cx="7492008"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9362" y="2130553"/>
            <a:ext cx="280500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0C1FDE2-CC27-4E4D-A8B8-442150E2A06C}" type="datetime1">
              <a:rPr lang="en-US" smtClean="0">
                <a:latin typeface="Arial"/>
              </a:rPr>
              <a:t>9/17/2025</a:t>
            </a:fld>
            <a:endParaRPr lang="en-US">
              <a:latin typeface="Arial"/>
            </a:endParaRPr>
          </a:p>
        </p:txBody>
      </p:sp>
      <p:sp>
        <p:nvSpPr>
          <p:cNvPr id="7" name="Slide Number Placeholder 6"/>
          <p:cNvSpPr>
            <a:spLocks noGrp="1"/>
          </p:cNvSpPr>
          <p:nvPr>
            <p:ph type="sldNum" sz="quarter" idx="12"/>
          </p:nvPr>
        </p:nvSpPr>
        <p:spPr/>
        <p:txBody>
          <a:bodyPr/>
          <a:lstStyle/>
          <a:p>
            <a:fld id="{5BFA158B-7C94-F543-87DB-41F59EA4FAFA}" type="slidenum">
              <a:rPr lang="en-US" smtClean="0">
                <a:latin typeface="Arial"/>
              </a:rPr>
              <a:pPr/>
              <a:t>‹#›</a:t>
            </a:fld>
            <a:endParaRPr lang="en-US">
              <a:latin typeface="Arial"/>
            </a:endParaRPr>
          </a:p>
        </p:txBody>
      </p:sp>
      <p:cxnSp>
        <p:nvCxnSpPr>
          <p:cNvPr id="9" name="Straight Connector 8"/>
          <p:cNvCxnSpPr/>
          <p:nvPr/>
        </p:nvCxnSpPr>
        <p:spPr>
          <a:xfrm rot="5400000">
            <a:off x="849986" y="3579959"/>
            <a:ext cx="5577840" cy="2082"/>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Footer Placeholder 4"/>
          <p:cNvSpPr>
            <a:spLocks noGrp="1"/>
          </p:cNvSpPr>
          <p:nvPr>
            <p:ph type="ftr" sz="quarter" idx="11"/>
          </p:nvPr>
        </p:nvSpPr>
        <p:spPr>
          <a:xfrm>
            <a:off x="0" y="6531731"/>
            <a:ext cx="11987213" cy="329184"/>
          </a:xfrm>
        </p:spPr>
        <p:txBody>
          <a:bodyPr/>
          <a:lstStyle>
            <a:lvl1pPr>
              <a:defRPr sz="950">
                <a:solidFill>
                  <a:schemeClr val="tx1"/>
                </a:solidFill>
              </a:defRPr>
            </a:lvl1pPr>
          </a:lstStyle>
          <a:p>
            <a:r>
              <a:rPr lang="en-US" dirty="0"/>
              <a:t>From </a:t>
            </a:r>
            <a:r>
              <a:rPr lang="en-US" i="1" dirty="0"/>
              <a:t>Security in Computing, Fifth Edition</a:t>
            </a:r>
            <a:r>
              <a:rPr lang="en-US" dirty="0"/>
              <a:t>, by Charles P. </a:t>
            </a:r>
            <a:r>
              <a:rPr lang="en-US" dirty="0" err="1"/>
              <a:t>Pfleeger</a:t>
            </a:r>
            <a:r>
              <a:rPr lang="en-US" dirty="0"/>
              <a:t>, et al. (ISBN: 9780134085043). Copyright 2015 by Pearson Education, Inc. All rights reserved.</a:t>
            </a:r>
          </a:p>
        </p:txBody>
      </p:sp>
    </p:spTree>
    <p:extLst>
      <p:ext uri="{BB962C8B-B14F-4D97-AF65-F5344CB8AC3E}">
        <p14:creationId xmlns:p14="http://schemas.microsoft.com/office/powerpoint/2010/main" val="502136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82D9F8-F826-4F0A-AB34-4A320BEE964D}" type="datetime1">
              <a:rPr lang="en-US" smtClean="0"/>
              <a:t>9/17/2025</a:t>
            </a:fld>
            <a:endParaRPr lang="en-US"/>
          </a:p>
        </p:txBody>
      </p:sp>
      <p:sp>
        <p:nvSpPr>
          <p:cNvPr id="5" name="Footer Placeholder 4"/>
          <p:cNvSpPr>
            <a:spLocks noGrp="1"/>
          </p:cNvSpPr>
          <p:nvPr>
            <p:ph type="ftr" sz="quarter" idx="11"/>
          </p:nvPr>
        </p:nvSpPr>
        <p:spPr/>
        <p:txBody>
          <a:bodyPr/>
          <a:lstStyle/>
          <a:p>
            <a:r>
              <a:rPr lang="en-US"/>
              <a:t>From Security in Computing, Fifth Edition, by Charles P. Pfleeger, et al. (ISBN: 9780134085043). Copyright 2015 by Pearson Education, Inc. All rights reserved.</a:t>
            </a:r>
          </a:p>
        </p:txBody>
      </p:sp>
      <p:sp>
        <p:nvSpPr>
          <p:cNvPr id="6" name="Slide Number Placeholder 5"/>
          <p:cNvSpPr>
            <a:spLocks noGrp="1"/>
          </p:cNvSpPr>
          <p:nvPr>
            <p:ph type="sldNum" sz="quarter" idx="12"/>
          </p:nvPr>
        </p:nvSpPr>
        <p:spPr/>
        <p:txBody>
          <a:bodyPr/>
          <a:lstStyle/>
          <a:p>
            <a:fld id="{0F49B9F7-6D94-BC4F-895F-E86DCC4ECFA4}" type="slidenum">
              <a:rPr lang="en-US" smtClean="0"/>
              <a:t>‹#›</a:t>
            </a:fld>
            <a:endParaRPr lang="en-US"/>
          </a:p>
        </p:txBody>
      </p:sp>
    </p:spTree>
    <p:extLst>
      <p:ext uri="{BB962C8B-B14F-4D97-AF65-F5344CB8AC3E}">
        <p14:creationId xmlns:p14="http://schemas.microsoft.com/office/powerpoint/2010/main" val="39155763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9360" y="792480"/>
            <a:ext cx="280892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3747459" y="838201"/>
            <a:ext cx="7740287"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599361" y="2133600"/>
            <a:ext cx="280500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82CD9-241D-453F-B2E1-EF940C82BEE5}" type="datetime1">
              <a:rPr lang="en-US" smtClean="0">
                <a:latin typeface="Arial"/>
              </a:rPr>
              <a:t>9/17/2025</a:t>
            </a:fld>
            <a:endParaRPr lang="en-US">
              <a:latin typeface="Arial"/>
            </a:endParaRPr>
          </a:p>
        </p:txBody>
      </p:sp>
      <p:sp>
        <p:nvSpPr>
          <p:cNvPr id="7" name="Slide Number Placeholder 6"/>
          <p:cNvSpPr>
            <a:spLocks noGrp="1"/>
          </p:cNvSpPr>
          <p:nvPr>
            <p:ph type="sldNum" sz="quarter" idx="12"/>
          </p:nvPr>
        </p:nvSpPr>
        <p:spPr/>
        <p:txBody>
          <a:bodyPr/>
          <a:lstStyle/>
          <a:p>
            <a:fld id="{5BFA158B-7C94-F543-87DB-41F59EA4FAFA}" type="slidenum">
              <a:rPr lang="en-US" smtClean="0">
                <a:latin typeface="Arial"/>
              </a:rPr>
              <a:pPr/>
              <a:t>‹#›</a:t>
            </a:fld>
            <a:endParaRPr lang="en-US">
              <a:latin typeface="Arial"/>
            </a:endParaRPr>
          </a:p>
        </p:txBody>
      </p:sp>
      <p:sp>
        <p:nvSpPr>
          <p:cNvPr id="8" name="Footer Placeholder 4"/>
          <p:cNvSpPr>
            <a:spLocks noGrp="1"/>
          </p:cNvSpPr>
          <p:nvPr>
            <p:ph type="ftr" sz="quarter" idx="11"/>
          </p:nvPr>
        </p:nvSpPr>
        <p:spPr>
          <a:xfrm>
            <a:off x="0" y="6531731"/>
            <a:ext cx="11987213" cy="329184"/>
          </a:xfrm>
        </p:spPr>
        <p:txBody>
          <a:bodyPr/>
          <a:lstStyle>
            <a:lvl1pPr>
              <a:defRPr sz="950">
                <a:solidFill>
                  <a:schemeClr val="tx1"/>
                </a:solidFill>
              </a:defRPr>
            </a:lvl1pPr>
          </a:lstStyle>
          <a:p>
            <a:r>
              <a:rPr lang="en-US" dirty="0"/>
              <a:t>From </a:t>
            </a:r>
            <a:r>
              <a:rPr lang="en-US" i="1" dirty="0"/>
              <a:t>Security in Computing, Fifth Edition</a:t>
            </a:r>
            <a:r>
              <a:rPr lang="en-US" dirty="0"/>
              <a:t>, by Charles P. </a:t>
            </a:r>
            <a:r>
              <a:rPr lang="en-US" dirty="0" err="1"/>
              <a:t>Pfleeger</a:t>
            </a:r>
            <a:r>
              <a:rPr lang="en-US" dirty="0"/>
              <a:t>, et al. (ISBN: 9780134085043). Copyright 2015 by Pearson Education, Inc. All rights reserved.</a:t>
            </a:r>
          </a:p>
        </p:txBody>
      </p:sp>
    </p:spTree>
    <p:extLst>
      <p:ext uri="{BB962C8B-B14F-4D97-AF65-F5344CB8AC3E}">
        <p14:creationId xmlns:p14="http://schemas.microsoft.com/office/powerpoint/2010/main" val="24812191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EE50D8-632A-445E-8B00-7CBFFBD2FF0B}" type="datetime1">
              <a:rPr lang="en-US" smtClean="0">
                <a:latin typeface="Arial"/>
              </a:rPr>
              <a:t>9/17/2025</a:t>
            </a:fld>
            <a:endParaRPr lang="en-US">
              <a:latin typeface="Arial"/>
            </a:endParaRPr>
          </a:p>
        </p:txBody>
      </p:sp>
      <p:sp>
        <p:nvSpPr>
          <p:cNvPr id="6" name="Slide Number Placeholder 5"/>
          <p:cNvSpPr>
            <a:spLocks noGrp="1"/>
          </p:cNvSpPr>
          <p:nvPr>
            <p:ph type="sldNum" sz="quarter" idx="12"/>
          </p:nvPr>
        </p:nvSpPr>
        <p:spPr/>
        <p:txBody>
          <a:bodyPr/>
          <a:lstStyle/>
          <a:p>
            <a:fld id="{5BFA158B-7C94-F543-87DB-41F59EA4FAFA}" type="slidenum">
              <a:rPr lang="en-US" smtClean="0">
                <a:latin typeface="Arial"/>
              </a:rPr>
              <a:pPr/>
              <a:t>‹#›</a:t>
            </a:fld>
            <a:endParaRPr lang="en-US">
              <a:latin typeface="Arial"/>
            </a:endParaRPr>
          </a:p>
        </p:txBody>
      </p:sp>
      <p:sp>
        <p:nvSpPr>
          <p:cNvPr id="7" name="Footer Placeholder 4"/>
          <p:cNvSpPr>
            <a:spLocks noGrp="1"/>
          </p:cNvSpPr>
          <p:nvPr>
            <p:ph type="ftr" sz="quarter" idx="11"/>
          </p:nvPr>
        </p:nvSpPr>
        <p:spPr>
          <a:xfrm>
            <a:off x="0" y="6531731"/>
            <a:ext cx="11987213" cy="329184"/>
          </a:xfrm>
        </p:spPr>
        <p:txBody>
          <a:bodyPr/>
          <a:lstStyle>
            <a:lvl1pPr>
              <a:defRPr sz="950">
                <a:solidFill>
                  <a:schemeClr val="tx1"/>
                </a:solidFill>
              </a:defRPr>
            </a:lvl1pPr>
          </a:lstStyle>
          <a:p>
            <a:r>
              <a:rPr lang="en-US" dirty="0"/>
              <a:t>From </a:t>
            </a:r>
            <a:r>
              <a:rPr lang="en-US" i="1" dirty="0"/>
              <a:t>Security in Computing, Fifth Edition</a:t>
            </a:r>
            <a:r>
              <a:rPr lang="en-US" dirty="0"/>
              <a:t>, by Charles P. </a:t>
            </a:r>
            <a:r>
              <a:rPr lang="en-US" dirty="0" err="1"/>
              <a:t>Pfleeger</a:t>
            </a:r>
            <a:r>
              <a:rPr lang="en-US" dirty="0"/>
              <a:t>, et al. (ISBN: 9780134085043). Copyright 2015 by Pearson Education, Inc. All rights reserved.</a:t>
            </a:r>
          </a:p>
        </p:txBody>
      </p:sp>
    </p:spTree>
    <p:extLst>
      <p:ext uri="{BB962C8B-B14F-4D97-AF65-F5344CB8AC3E}">
        <p14:creationId xmlns:p14="http://schemas.microsoft.com/office/powerpoint/2010/main" val="11538718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90729" y="609600"/>
            <a:ext cx="2697123"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599361" y="609600"/>
            <a:ext cx="7891582"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15F72B-9FE7-468E-91DB-E5F80580F20C}" type="datetime1">
              <a:rPr lang="en-US" smtClean="0">
                <a:latin typeface="Arial"/>
              </a:rPr>
              <a:t>9/17/2025</a:t>
            </a:fld>
            <a:endParaRPr lang="en-US">
              <a:latin typeface="Arial"/>
            </a:endParaRPr>
          </a:p>
        </p:txBody>
      </p:sp>
      <p:sp>
        <p:nvSpPr>
          <p:cNvPr id="6" name="Slide Number Placeholder 5"/>
          <p:cNvSpPr>
            <a:spLocks noGrp="1"/>
          </p:cNvSpPr>
          <p:nvPr>
            <p:ph type="sldNum" sz="quarter" idx="12"/>
          </p:nvPr>
        </p:nvSpPr>
        <p:spPr/>
        <p:txBody>
          <a:bodyPr/>
          <a:lstStyle/>
          <a:p>
            <a:fld id="{5BFA158B-7C94-F543-87DB-41F59EA4FAFA}" type="slidenum">
              <a:rPr lang="en-US" smtClean="0">
                <a:latin typeface="Arial"/>
              </a:rPr>
              <a:pPr/>
              <a:t>‹#›</a:t>
            </a:fld>
            <a:endParaRPr lang="en-US">
              <a:latin typeface="Arial"/>
            </a:endParaRPr>
          </a:p>
        </p:txBody>
      </p:sp>
      <p:sp>
        <p:nvSpPr>
          <p:cNvPr id="7" name="Footer Placeholder 4"/>
          <p:cNvSpPr>
            <a:spLocks noGrp="1"/>
          </p:cNvSpPr>
          <p:nvPr>
            <p:ph type="ftr" sz="quarter" idx="11"/>
          </p:nvPr>
        </p:nvSpPr>
        <p:spPr>
          <a:xfrm>
            <a:off x="0" y="6531731"/>
            <a:ext cx="11987213" cy="329184"/>
          </a:xfrm>
        </p:spPr>
        <p:txBody>
          <a:bodyPr/>
          <a:lstStyle>
            <a:lvl1pPr>
              <a:defRPr sz="950">
                <a:solidFill>
                  <a:schemeClr val="tx1"/>
                </a:solidFill>
              </a:defRPr>
            </a:lvl1pPr>
          </a:lstStyle>
          <a:p>
            <a:r>
              <a:rPr lang="en-US" dirty="0"/>
              <a:t>From </a:t>
            </a:r>
            <a:r>
              <a:rPr lang="en-US" i="1" dirty="0"/>
              <a:t>Security in Computing, Fifth Edition</a:t>
            </a:r>
            <a:r>
              <a:rPr lang="en-US" dirty="0"/>
              <a:t>, by Charles P. </a:t>
            </a:r>
            <a:r>
              <a:rPr lang="en-US" dirty="0" err="1"/>
              <a:t>Pfleeger</a:t>
            </a:r>
            <a:r>
              <a:rPr lang="en-US" dirty="0"/>
              <a:t>, et al. (ISBN: 9780134085043). Copyright 2015 by Pearson Education, Inc. All rights reserved.</a:t>
            </a:r>
          </a:p>
        </p:txBody>
      </p:sp>
    </p:spTree>
    <p:extLst>
      <p:ext uri="{BB962C8B-B14F-4D97-AF65-F5344CB8AC3E}">
        <p14:creationId xmlns:p14="http://schemas.microsoft.com/office/powerpoint/2010/main" val="27789925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CDF846-E1CB-4C46-B31F-A764912F1061}" type="datetime1">
              <a:rPr lang="en-US" smtClean="0">
                <a:latin typeface="Arial"/>
              </a:rPr>
              <a:t>9/17/2025</a:t>
            </a:fld>
            <a:endParaRPr lang="en-US">
              <a:latin typeface="Arial"/>
            </a:endParaRPr>
          </a:p>
        </p:txBody>
      </p:sp>
      <p:sp>
        <p:nvSpPr>
          <p:cNvPr id="6" name="Slide Number Placeholder 5"/>
          <p:cNvSpPr>
            <a:spLocks noGrp="1"/>
          </p:cNvSpPr>
          <p:nvPr>
            <p:ph type="sldNum" sz="quarter" idx="12"/>
          </p:nvPr>
        </p:nvSpPr>
        <p:spPr/>
        <p:txBody>
          <a:bodyPr/>
          <a:lstStyle/>
          <a:p>
            <a:fld id="{FD01F0F2-74A4-EF40-82B3-DFFDF0BA3880}" type="slidenum">
              <a:rPr lang="en-US" smtClean="0">
                <a:latin typeface="Arial"/>
              </a:rPr>
              <a:pPr/>
              <a:t>‹#›</a:t>
            </a:fld>
            <a:endParaRPr lang="en-US">
              <a:latin typeface="Arial"/>
            </a:endParaRPr>
          </a:p>
        </p:txBody>
      </p:sp>
      <p:sp>
        <p:nvSpPr>
          <p:cNvPr id="7" name="Footer Placeholder 4"/>
          <p:cNvSpPr>
            <a:spLocks noGrp="1"/>
          </p:cNvSpPr>
          <p:nvPr>
            <p:ph type="ftr" sz="quarter" idx="11"/>
          </p:nvPr>
        </p:nvSpPr>
        <p:spPr>
          <a:xfrm>
            <a:off x="0" y="6531731"/>
            <a:ext cx="11987213" cy="329184"/>
          </a:xfrm>
        </p:spPr>
        <p:txBody>
          <a:bodyPr/>
          <a:lstStyle>
            <a:lvl1pPr>
              <a:defRPr sz="950">
                <a:solidFill>
                  <a:schemeClr val="tx1"/>
                </a:solidFill>
              </a:defRPr>
            </a:lvl1pPr>
          </a:lstStyle>
          <a:p>
            <a:r>
              <a:rPr lang="en-US" dirty="0"/>
              <a:t>From </a:t>
            </a:r>
            <a:r>
              <a:rPr lang="en-US" i="1" dirty="0"/>
              <a:t>Security in Computing, Fifth Edition</a:t>
            </a:r>
            <a:r>
              <a:rPr lang="en-US" dirty="0"/>
              <a:t>, by Charles P. </a:t>
            </a:r>
            <a:r>
              <a:rPr lang="en-US" dirty="0" err="1"/>
              <a:t>Pfleeger</a:t>
            </a:r>
            <a:r>
              <a:rPr lang="en-US" dirty="0"/>
              <a:t>, et al. (ISBN: 9780134085043). Copyright 2015 by Pearson Education, Inc. All rights reserved.</a:t>
            </a:r>
          </a:p>
        </p:txBody>
      </p:sp>
    </p:spTree>
    <p:extLst>
      <p:ext uri="{BB962C8B-B14F-4D97-AF65-F5344CB8AC3E}">
        <p14:creationId xmlns:p14="http://schemas.microsoft.com/office/powerpoint/2010/main" val="1564422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907" y="4406901"/>
            <a:ext cx="1018913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46907" y="2906713"/>
            <a:ext cx="1018913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116702-71BE-412C-8992-9DE6C0C52192}" type="datetime1">
              <a:rPr lang="en-US" smtClean="0"/>
              <a:t>9/17/2025</a:t>
            </a:fld>
            <a:endParaRPr lang="en-US"/>
          </a:p>
        </p:txBody>
      </p:sp>
      <p:sp>
        <p:nvSpPr>
          <p:cNvPr id="5" name="Footer Placeholder 4"/>
          <p:cNvSpPr>
            <a:spLocks noGrp="1"/>
          </p:cNvSpPr>
          <p:nvPr>
            <p:ph type="ftr" sz="quarter" idx="11"/>
          </p:nvPr>
        </p:nvSpPr>
        <p:spPr/>
        <p:txBody>
          <a:bodyPr/>
          <a:lstStyle/>
          <a:p>
            <a:r>
              <a:rPr lang="en-US"/>
              <a:t>From Security in Computing, Fifth Edition, by Charles P. Pfleeger, et al. (ISBN: 9780134085043). Copyright 2015 by Pearson Education, Inc. All rights reserved.</a:t>
            </a:r>
          </a:p>
        </p:txBody>
      </p:sp>
      <p:sp>
        <p:nvSpPr>
          <p:cNvPr id="6" name="Slide Number Placeholder 5"/>
          <p:cNvSpPr>
            <a:spLocks noGrp="1"/>
          </p:cNvSpPr>
          <p:nvPr>
            <p:ph type="sldNum" sz="quarter" idx="12"/>
          </p:nvPr>
        </p:nvSpPr>
        <p:spPr/>
        <p:txBody>
          <a:bodyPr/>
          <a:lstStyle/>
          <a:p>
            <a:fld id="{0F49B9F7-6D94-BC4F-895F-E86DCC4ECFA4}" type="slidenum">
              <a:rPr lang="en-US" smtClean="0"/>
              <a:t>‹#›</a:t>
            </a:fld>
            <a:endParaRPr lang="en-US"/>
          </a:p>
        </p:txBody>
      </p:sp>
    </p:spTree>
    <p:extLst>
      <p:ext uri="{BB962C8B-B14F-4D97-AF65-F5344CB8AC3E}">
        <p14:creationId xmlns:p14="http://schemas.microsoft.com/office/powerpoint/2010/main" val="3688767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99361" y="1600201"/>
            <a:ext cx="529435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3500" y="1600201"/>
            <a:ext cx="529435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1F0E304-DFEB-451B-AFE6-DC334ECF235A}" type="datetime1">
              <a:rPr lang="en-US" smtClean="0"/>
              <a:t>9/17/2025</a:t>
            </a:fld>
            <a:endParaRPr lang="en-US"/>
          </a:p>
        </p:txBody>
      </p:sp>
      <p:sp>
        <p:nvSpPr>
          <p:cNvPr id="6" name="Footer Placeholder 5"/>
          <p:cNvSpPr>
            <a:spLocks noGrp="1"/>
          </p:cNvSpPr>
          <p:nvPr>
            <p:ph type="ftr" sz="quarter" idx="11"/>
          </p:nvPr>
        </p:nvSpPr>
        <p:spPr/>
        <p:txBody>
          <a:bodyPr/>
          <a:lstStyle/>
          <a:p>
            <a:r>
              <a:rPr lang="en-US"/>
              <a:t>From Security in Computing, Fifth Edition, by Charles P. Pfleeger, et al. (ISBN: 9780134085043). Copyright 2015 by Pearson Education, Inc. All rights reserved.</a:t>
            </a:r>
          </a:p>
        </p:txBody>
      </p:sp>
      <p:sp>
        <p:nvSpPr>
          <p:cNvPr id="7" name="Slide Number Placeholder 6"/>
          <p:cNvSpPr>
            <a:spLocks noGrp="1"/>
          </p:cNvSpPr>
          <p:nvPr>
            <p:ph type="sldNum" sz="quarter" idx="12"/>
          </p:nvPr>
        </p:nvSpPr>
        <p:spPr/>
        <p:txBody>
          <a:bodyPr/>
          <a:lstStyle/>
          <a:p>
            <a:fld id="{0F49B9F7-6D94-BC4F-895F-E86DCC4ECFA4}" type="slidenum">
              <a:rPr lang="en-US" smtClean="0"/>
              <a:t>‹#›</a:t>
            </a:fld>
            <a:endParaRPr lang="en-US"/>
          </a:p>
        </p:txBody>
      </p:sp>
    </p:spTree>
    <p:extLst>
      <p:ext uri="{BB962C8B-B14F-4D97-AF65-F5344CB8AC3E}">
        <p14:creationId xmlns:p14="http://schemas.microsoft.com/office/powerpoint/2010/main" val="1757449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99361" y="1535113"/>
            <a:ext cx="529643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99361" y="2174875"/>
            <a:ext cx="529643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89338" y="1535113"/>
            <a:ext cx="529851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89338" y="2174875"/>
            <a:ext cx="529851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96E4978-B1B3-46B3-98FB-949B36C7C91F}" type="datetime1">
              <a:rPr lang="en-US" smtClean="0"/>
              <a:t>9/17/2025</a:t>
            </a:fld>
            <a:endParaRPr lang="en-US"/>
          </a:p>
        </p:txBody>
      </p:sp>
      <p:sp>
        <p:nvSpPr>
          <p:cNvPr id="8" name="Footer Placeholder 7"/>
          <p:cNvSpPr>
            <a:spLocks noGrp="1"/>
          </p:cNvSpPr>
          <p:nvPr>
            <p:ph type="ftr" sz="quarter" idx="11"/>
          </p:nvPr>
        </p:nvSpPr>
        <p:spPr/>
        <p:txBody>
          <a:bodyPr/>
          <a:lstStyle/>
          <a:p>
            <a:r>
              <a:rPr lang="en-US"/>
              <a:t>From Security in Computing, Fifth Edition, by Charles P. Pfleeger, et al. (ISBN: 9780134085043). Copyright 2015 by Pearson Education, Inc. All rights reserved.</a:t>
            </a:r>
          </a:p>
        </p:txBody>
      </p:sp>
      <p:sp>
        <p:nvSpPr>
          <p:cNvPr id="9" name="Slide Number Placeholder 8"/>
          <p:cNvSpPr>
            <a:spLocks noGrp="1"/>
          </p:cNvSpPr>
          <p:nvPr>
            <p:ph type="sldNum" sz="quarter" idx="12"/>
          </p:nvPr>
        </p:nvSpPr>
        <p:spPr/>
        <p:txBody>
          <a:bodyPr/>
          <a:lstStyle/>
          <a:p>
            <a:fld id="{0F49B9F7-6D94-BC4F-895F-E86DCC4ECFA4}" type="slidenum">
              <a:rPr lang="en-US" smtClean="0"/>
              <a:t>‹#›</a:t>
            </a:fld>
            <a:endParaRPr lang="en-US"/>
          </a:p>
        </p:txBody>
      </p:sp>
    </p:spTree>
    <p:extLst>
      <p:ext uri="{BB962C8B-B14F-4D97-AF65-F5344CB8AC3E}">
        <p14:creationId xmlns:p14="http://schemas.microsoft.com/office/powerpoint/2010/main" val="1047222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ED0B8C4-EEBB-4A83-B107-C077A6B12553}" type="datetime1">
              <a:rPr lang="en-US" smtClean="0"/>
              <a:t>9/17/2025</a:t>
            </a:fld>
            <a:endParaRPr lang="en-US"/>
          </a:p>
        </p:txBody>
      </p:sp>
      <p:sp>
        <p:nvSpPr>
          <p:cNvPr id="4" name="Footer Placeholder 3"/>
          <p:cNvSpPr>
            <a:spLocks noGrp="1"/>
          </p:cNvSpPr>
          <p:nvPr>
            <p:ph type="ftr" sz="quarter" idx="11"/>
          </p:nvPr>
        </p:nvSpPr>
        <p:spPr/>
        <p:txBody>
          <a:bodyPr/>
          <a:lstStyle/>
          <a:p>
            <a:r>
              <a:rPr lang="en-US"/>
              <a:t>From Security in Computing, Fifth Edition, by Charles P. Pfleeger, et al. (ISBN: 9780134085043). Copyright 2015 by Pearson Education, Inc. All rights reserved.</a:t>
            </a:r>
          </a:p>
        </p:txBody>
      </p:sp>
      <p:sp>
        <p:nvSpPr>
          <p:cNvPr id="5" name="Slide Number Placeholder 4"/>
          <p:cNvSpPr>
            <a:spLocks noGrp="1"/>
          </p:cNvSpPr>
          <p:nvPr>
            <p:ph type="sldNum" sz="quarter" idx="12"/>
          </p:nvPr>
        </p:nvSpPr>
        <p:spPr/>
        <p:txBody>
          <a:bodyPr/>
          <a:lstStyle/>
          <a:p>
            <a:fld id="{0F49B9F7-6D94-BC4F-895F-E86DCC4ECFA4}" type="slidenum">
              <a:rPr lang="en-US" smtClean="0"/>
              <a:t>‹#›</a:t>
            </a:fld>
            <a:endParaRPr lang="en-US"/>
          </a:p>
        </p:txBody>
      </p:sp>
    </p:spTree>
    <p:extLst>
      <p:ext uri="{BB962C8B-B14F-4D97-AF65-F5344CB8AC3E}">
        <p14:creationId xmlns:p14="http://schemas.microsoft.com/office/powerpoint/2010/main" val="3466065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BFA48E-8147-4EBA-9746-98749491C251}" type="datetime1">
              <a:rPr lang="en-US" smtClean="0"/>
              <a:t>9/17/2025</a:t>
            </a:fld>
            <a:endParaRPr lang="en-US"/>
          </a:p>
        </p:txBody>
      </p:sp>
      <p:sp>
        <p:nvSpPr>
          <p:cNvPr id="3" name="Footer Placeholder 2"/>
          <p:cNvSpPr>
            <a:spLocks noGrp="1"/>
          </p:cNvSpPr>
          <p:nvPr>
            <p:ph type="ftr" sz="quarter" idx="11"/>
          </p:nvPr>
        </p:nvSpPr>
        <p:spPr/>
        <p:txBody>
          <a:bodyPr/>
          <a:lstStyle/>
          <a:p>
            <a:r>
              <a:rPr lang="en-US"/>
              <a:t>From Security in Computing, Fifth Edition, by Charles P. Pfleeger, et al. (ISBN: 9780134085043). Copyright 2015 by Pearson Education, Inc. All rights reserved.</a:t>
            </a:r>
          </a:p>
        </p:txBody>
      </p:sp>
      <p:sp>
        <p:nvSpPr>
          <p:cNvPr id="4" name="Slide Number Placeholder 3"/>
          <p:cNvSpPr>
            <a:spLocks noGrp="1"/>
          </p:cNvSpPr>
          <p:nvPr>
            <p:ph type="sldNum" sz="quarter" idx="12"/>
          </p:nvPr>
        </p:nvSpPr>
        <p:spPr/>
        <p:txBody>
          <a:bodyPr/>
          <a:lstStyle/>
          <a:p>
            <a:fld id="{0F49B9F7-6D94-BC4F-895F-E86DCC4ECFA4}" type="slidenum">
              <a:rPr lang="en-US" smtClean="0"/>
              <a:t>‹#›</a:t>
            </a:fld>
            <a:endParaRPr lang="en-US"/>
          </a:p>
        </p:txBody>
      </p:sp>
    </p:spTree>
    <p:extLst>
      <p:ext uri="{BB962C8B-B14F-4D97-AF65-F5344CB8AC3E}">
        <p14:creationId xmlns:p14="http://schemas.microsoft.com/office/powerpoint/2010/main" val="2776157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9362" y="273050"/>
            <a:ext cx="3943710"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686667" y="273051"/>
            <a:ext cx="670118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99362" y="1435101"/>
            <a:ext cx="394371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7D07B95-3F1B-41A5-A81E-11F5F616118D}" type="datetime1">
              <a:rPr lang="en-US" smtClean="0"/>
              <a:t>9/17/2025</a:t>
            </a:fld>
            <a:endParaRPr lang="en-US"/>
          </a:p>
        </p:txBody>
      </p:sp>
      <p:sp>
        <p:nvSpPr>
          <p:cNvPr id="6" name="Footer Placeholder 5"/>
          <p:cNvSpPr>
            <a:spLocks noGrp="1"/>
          </p:cNvSpPr>
          <p:nvPr>
            <p:ph type="ftr" sz="quarter" idx="11"/>
          </p:nvPr>
        </p:nvSpPr>
        <p:spPr/>
        <p:txBody>
          <a:bodyPr/>
          <a:lstStyle/>
          <a:p>
            <a:r>
              <a:rPr lang="en-US"/>
              <a:t>From Security in Computing, Fifth Edition, by Charles P. Pfleeger, et al. (ISBN: 9780134085043). Copyright 2015 by Pearson Education, Inc. All rights reserved.</a:t>
            </a:r>
          </a:p>
        </p:txBody>
      </p:sp>
      <p:sp>
        <p:nvSpPr>
          <p:cNvPr id="7" name="Slide Number Placeholder 6"/>
          <p:cNvSpPr>
            <a:spLocks noGrp="1"/>
          </p:cNvSpPr>
          <p:nvPr>
            <p:ph type="sldNum" sz="quarter" idx="12"/>
          </p:nvPr>
        </p:nvSpPr>
        <p:spPr/>
        <p:txBody>
          <a:bodyPr/>
          <a:lstStyle/>
          <a:p>
            <a:fld id="{0F49B9F7-6D94-BC4F-895F-E86DCC4ECFA4}" type="slidenum">
              <a:rPr lang="en-US" smtClean="0"/>
              <a:t>‹#›</a:t>
            </a:fld>
            <a:endParaRPr lang="en-US"/>
          </a:p>
        </p:txBody>
      </p:sp>
    </p:spTree>
    <p:extLst>
      <p:ext uri="{BB962C8B-B14F-4D97-AF65-F5344CB8AC3E}">
        <p14:creationId xmlns:p14="http://schemas.microsoft.com/office/powerpoint/2010/main" val="4065222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49578" y="4800600"/>
            <a:ext cx="719232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49578" y="612775"/>
            <a:ext cx="719232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49578" y="5367338"/>
            <a:ext cx="719232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896AD9-6A37-436A-846D-7BBCD755547A}" type="datetime1">
              <a:rPr lang="en-US" smtClean="0"/>
              <a:t>9/17/2025</a:t>
            </a:fld>
            <a:endParaRPr lang="en-US"/>
          </a:p>
        </p:txBody>
      </p:sp>
      <p:sp>
        <p:nvSpPr>
          <p:cNvPr id="6" name="Footer Placeholder 5"/>
          <p:cNvSpPr>
            <a:spLocks noGrp="1"/>
          </p:cNvSpPr>
          <p:nvPr>
            <p:ph type="ftr" sz="quarter" idx="11"/>
          </p:nvPr>
        </p:nvSpPr>
        <p:spPr/>
        <p:txBody>
          <a:bodyPr/>
          <a:lstStyle/>
          <a:p>
            <a:r>
              <a:rPr lang="en-US"/>
              <a:t>From Security in Computing, Fifth Edition, by Charles P. Pfleeger, et al. (ISBN: 9780134085043). Copyright 2015 by Pearson Education, Inc. All rights reserved.</a:t>
            </a:r>
          </a:p>
        </p:txBody>
      </p:sp>
      <p:sp>
        <p:nvSpPr>
          <p:cNvPr id="7" name="Slide Number Placeholder 6"/>
          <p:cNvSpPr>
            <a:spLocks noGrp="1"/>
          </p:cNvSpPr>
          <p:nvPr>
            <p:ph type="sldNum" sz="quarter" idx="12"/>
          </p:nvPr>
        </p:nvSpPr>
        <p:spPr/>
        <p:txBody>
          <a:bodyPr/>
          <a:lstStyle/>
          <a:p>
            <a:fld id="{0F49B9F7-6D94-BC4F-895F-E86DCC4ECFA4}" type="slidenum">
              <a:rPr lang="en-US" smtClean="0"/>
              <a:t>‹#›</a:t>
            </a:fld>
            <a:endParaRPr lang="en-US"/>
          </a:p>
        </p:txBody>
      </p:sp>
    </p:spTree>
    <p:extLst>
      <p:ext uri="{BB962C8B-B14F-4D97-AF65-F5344CB8AC3E}">
        <p14:creationId xmlns:p14="http://schemas.microsoft.com/office/powerpoint/2010/main" val="3197805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9361" y="274638"/>
            <a:ext cx="1078849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599361" y="1600201"/>
            <a:ext cx="1078849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99361" y="6356351"/>
            <a:ext cx="279701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5EBA2A-8C6E-46A5-A231-DCA59F980C03}" type="datetime1">
              <a:rPr lang="en-US" smtClean="0"/>
              <a:t>9/17/2025</a:t>
            </a:fld>
            <a:endParaRPr lang="en-US"/>
          </a:p>
        </p:txBody>
      </p:sp>
      <p:sp>
        <p:nvSpPr>
          <p:cNvPr id="5" name="Footer Placeholder 4"/>
          <p:cNvSpPr>
            <a:spLocks noGrp="1"/>
          </p:cNvSpPr>
          <p:nvPr>
            <p:ph type="ftr" sz="quarter" idx="3"/>
          </p:nvPr>
        </p:nvSpPr>
        <p:spPr>
          <a:xfrm>
            <a:off x="4095631" y="6356351"/>
            <a:ext cx="3795951"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From Security in Computing, Fifth Edition, by Charles P. Pfleeger, et al. (ISBN: 9780134085043). Copyright 2015 by Pearson Education, Inc. All rights reserved.</a:t>
            </a:r>
          </a:p>
        </p:txBody>
      </p:sp>
      <p:sp>
        <p:nvSpPr>
          <p:cNvPr id="6" name="Slide Number Placeholder 5"/>
          <p:cNvSpPr>
            <a:spLocks noGrp="1"/>
          </p:cNvSpPr>
          <p:nvPr>
            <p:ph type="sldNum" sz="quarter" idx="4"/>
          </p:nvPr>
        </p:nvSpPr>
        <p:spPr>
          <a:xfrm>
            <a:off x="8590836" y="6356351"/>
            <a:ext cx="279701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49B9F7-6D94-BC4F-895F-E86DCC4ECFA4}" type="slidenum">
              <a:rPr lang="en-US" smtClean="0"/>
              <a:t>‹#›</a:t>
            </a:fld>
            <a:endParaRPr lang="en-US"/>
          </a:p>
        </p:txBody>
      </p:sp>
    </p:spTree>
    <p:extLst>
      <p:ext uri="{BB962C8B-B14F-4D97-AF65-F5344CB8AC3E}">
        <p14:creationId xmlns:p14="http://schemas.microsoft.com/office/powerpoint/2010/main" val="32098656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1987213"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 name="Title Placeholder 1"/>
          <p:cNvSpPr>
            <a:spLocks noGrp="1"/>
          </p:cNvSpPr>
          <p:nvPr>
            <p:ph type="title"/>
          </p:nvPr>
        </p:nvSpPr>
        <p:spPr>
          <a:xfrm>
            <a:off x="599361" y="533400"/>
            <a:ext cx="10788492"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9361" y="1600200"/>
            <a:ext cx="10788492"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11987213"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 name="Date Placeholder 3"/>
          <p:cNvSpPr>
            <a:spLocks noGrp="1"/>
          </p:cNvSpPr>
          <p:nvPr>
            <p:ph type="dt" sz="half" idx="2"/>
          </p:nvPr>
        </p:nvSpPr>
        <p:spPr>
          <a:xfrm>
            <a:off x="599361" y="18288"/>
            <a:ext cx="3795951" cy="329184"/>
          </a:xfrm>
          <a:prstGeom prst="rect">
            <a:avLst/>
          </a:prstGeom>
        </p:spPr>
        <p:txBody>
          <a:bodyPr vert="horz" lIns="91440" tIns="45720" rIns="91440" bIns="45720" rtlCol="0" anchor="ctr"/>
          <a:lstStyle>
            <a:lvl1pPr algn="l">
              <a:defRPr sz="1200">
                <a:solidFill>
                  <a:srgbClr val="FFFFFF"/>
                </a:solidFill>
              </a:defRPr>
            </a:lvl1pPr>
          </a:lstStyle>
          <a:p>
            <a:fld id="{D840F0A3-CABA-4FF4-B2ED-756A449CE0A9}" type="datetime1">
              <a:rPr lang="en-US" smtClean="0">
                <a:latin typeface="Arial"/>
              </a:rPr>
              <a:t>9/17/2025</a:t>
            </a:fld>
            <a:endParaRPr lang="en-US">
              <a:latin typeface="Arial"/>
            </a:endParaRPr>
          </a:p>
        </p:txBody>
      </p:sp>
      <p:sp>
        <p:nvSpPr>
          <p:cNvPr id="5" name="Footer Placeholder 4"/>
          <p:cNvSpPr>
            <a:spLocks noGrp="1"/>
          </p:cNvSpPr>
          <p:nvPr>
            <p:ph type="ftr" sz="quarter" idx="3"/>
          </p:nvPr>
        </p:nvSpPr>
        <p:spPr>
          <a:xfrm>
            <a:off x="4495205" y="18288"/>
            <a:ext cx="5394246" cy="329184"/>
          </a:xfrm>
          <a:prstGeom prst="rect">
            <a:avLst/>
          </a:prstGeom>
        </p:spPr>
        <p:txBody>
          <a:bodyPr vert="horz" lIns="91440" tIns="45720" rIns="91440" bIns="45720" rtlCol="0" anchor="ctr"/>
          <a:lstStyle>
            <a:lvl1pPr algn="ctr">
              <a:defRPr sz="1200">
                <a:solidFill>
                  <a:srgbClr val="FFFFFF"/>
                </a:solidFill>
              </a:defRPr>
            </a:lvl1pPr>
          </a:lstStyle>
          <a:p>
            <a:r>
              <a:rPr lang="en-US">
                <a:latin typeface="Arial"/>
              </a:rPr>
              <a:t>From Security in Computing, Fifth Edition, by Charles P. Pfleeger, et al. (ISBN: 9780134085043). Copyright 2015 by Pearson Education, Inc. All rights reserved.</a:t>
            </a:r>
          </a:p>
        </p:txBody>
      </p:sp>
      <p:sp>
        <p:nvSpPr>
          <p:cNvPr id="6" name="Slide Number Placeholder 5"/>
          <p:cNvSpPr>
            <a:spLocks noGrp="1"/>
          </p:cNvSpPr>
          <p:nvPr>
            <p:ph type="sldNum" sz="quarter" idx="4"/>
          </p:nvPr>
        </p:nvSpPr>
        <p:spPr>
          <a:xfrm>
            <a:off x="9989344" y="18288"/>
            <a:ext cx="1398508" cy="329184"/>
          </a:xfrm>
          <a:prstGeom prst="rect">
            <a:avLst/>
          </a:prstGeom>
        </p:spPr>
        <p:txBody>
          <a:bodyPr vert="horz" lIns="91440" tIns="45720" rIns="91440" bIns="45720" rtlCol="0" anchor="ctr"/>
          <a:lstStyle>
            <a:lvl1pPr algn="l">
              <a:defRPr sz="1400" b="1">
                <a:solidFill>
                  <a:srgbClr val="FFFFFF"/>
                </a:solidFill>
              </a:defRPr>
            </a:lvl1pPr>
          </a:lstStyle>
          <a:p>
            <a:fld id="{5BFA158B-7C94-F543-87DB-41F59EA4FAFA}" type="slidenum">
              <a:rPr lang="en-US" smtClean="0">
                <a:latin typeface="Arial"/>
              </a:rPr>
              <a:pPr/>
              <a:t>‹#›</a:t>
            </a:fld>
            <a:endParaRPr lang="en-US">
              <a:latin typeface="Arial"/>
            </a:endParaRPr>
          </a:p>
        </p:txBody>
      </p:sp>
    </p:spTree>
    <p:extLst>
      <p:ext uri="{BB962C8B-B14F-4D97-AF65-F5344CB8AC3E}">
        <p14:creationId xmlns:p14="http://schemas.microsoft.com/office/powerpoint/2010/main" val="574285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package" Target="../embeddings/Microsoft_Word_Document.docx"/><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8.xml"/><Relationship Id="rId5" Type="http://schemas.openxmlformats.org/officeDocument/2006/relationships/image" Target="../media/image12.emf"/><Relationship Id="rId4" Type="http://schemas.openxmlformats.org/officeDocument/2006/relationships/customXml" Target="../ink/ink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8.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8.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18.xml"/><Relationship Id="rId5" Type="http://schemas.openxmlformats.org/officeDocument/2006/relationships/image" Target="../media/image19.emf"/><Relationship Id="rId4" Type="http://schemas.openxmlformats.org/officeDocument/2006/relationships/customXml" Target="../ink/ink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notesSlide" Target="../notesSlides/notesSlide42.xml"/><Relationship Id="rId1" Type="http://schemas.openxmlformats.org/officeDocument/2006/relationships/slideLayout" Target="../slideLayouts/slideLayout18.xml"/><Relationship Id="rId4" Type="http://schemas.openxmlformats.org/officeDocument/2006/relationships/image" Target="../media/image45.wmf"/></Relationships>
</file>

<file path=ppt/slides/_rels/slide49.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18.xml"/><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customXml" Target="../ink/ink3.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notesSlide" Target="../notesSlides/notesSlide60.xml"/><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package" Target="../embeddings/Microsoft_Word_Document2.docx"/><Relationship Id="rId2" Type="http://schemas.openxmlformats.org/officeDocument/2006/relationships/notesSlide" Target="../notesSlides/notesSlide61.xml"/><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67.xml"/><Relationship Id="rId1" Type="http://schemas.openxmlformats.org/officeDocument/2006/relationships/slideLayout" Target="../slideLayouts/slideLayout13.xml"/><Relationship Id="rId4" Type="http://schemas.openxmlformats.org/officeDocument/2006/relationships/image" Target="../media/image64.png"/></Relationships>
</file>

<file path=ppt/slides/_rels/slide7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9.xml"/><Relationship Id="rId1" Type="http://schemas.openxmlformats.org/officeDocument/2006/relationships/slideLayout" Target="../slideLayouts/slideLayout13.xml"/><Relationship Id="rId4" Type="http://schemas.openxmlformats.org/officeDocument/2006/relationships/image" Target="../media/image67.png"/></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1.xm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2.xml"/><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3.xml"/><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3.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4.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5.xml"/><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76.xml"/><Relationship Id="rId1" Type="http://schemas.openxmlformats.org/officeDocument/2006/relationships/slideLayout" Target="../slideLayouts/slideLayout23.xml"/><Relationship Id="rId4" Type="http://schemas.openxmlformats.org/officeDocument/2006/relationships/image" Target="../media/image76.jpeg"/></Relationships>
</file>

<file path=ppt/slides/_rels/slide88.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emf"/><Relationship Id="rId1" Type="http://schemas.openxmlformats.org/officeDocument/2006/relationships/slideLayout" Target="../slideLayouts/slideLayout23.xml"/><Relationship Id="rId4" Type="http://schemas.openxmlformats.org/officeDocument/2006/relationships/image" Target="../media/image79.jpeg"/></Relationships>
</file>

<file path=ppt/slides/_rels/slide8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package" Target="../embeddings/Microsoft_Word_Document3.docx"/><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3.xml"/></Relationships>
</file>

<file path=ppt/slides/_rels/slide9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3.xml"/></Relationships>
</file>

<file path=ppt/slides/_rels/slide92.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Security in Computing,</a:t>
            </a:r>
            <a:br>
              <a:rPr lang="en-US" dirty="0"/>
            </a:br>
            <a:r>
              <a:rPr lang="en-US" dirty="0"/>
              <a:t>Fifth Edition</a:t>
            </a:r>
          </a:p>
        </p:txBody>
      </p:sp>
      <p:sp>
        <p:nvSpPr>
          <p:cNvPr id="3" name="Subtitle 2"/>
          <p:cNvSpPr>
            <a:spLocks noGrp="1"/>
          </p:cNvSpPr>
          <p:nvPr>
            <p:ph type="subTitle" idx="1"/>
          </p:nvPr>
        </p:nvSpPr>
        <p:spPr/>
        <p:txBody>
          <a:bodyPr/>
          <a:lstStyle/>
          <a:p>
            <a:r>
              <a:rPr lang="en-US" dirty="0"/>
              <a:t>Cryptography</a:t>
            </a:r>
          </a:p>
        </p:txBody>
      </p:sp>
      <p:sp>
        <p:nvSpPr>
          <p:cNvPr id="5" name="Slide Number Placeholder 4"/>
          <p:cNvSpPr>
            <a:spLocks noGrp="1"/>
          </p:cNvSpPr>
          <p:nvPr>
            <p:ph type="sldNum" sz="quarter" idx="12"/>
          </p:nvPr>
        </p:nvSpPr>
        <p:spPr/>
        <p:txBody>
          <a:bodyPr/>
          <a:lstStyle/>
          <a:p>
            <a:fld id="{5BFA158B-7C94-F543-87DB-41F59EA4FAFA}" type="slidenum">
              <a:rPr lang="en-US" smtClean="0">
                <a:latin typeface="Arial"/>
              </a:rPr>
              <a:pPr/>
              <a:t>1</a:t>
            </a:fld>
            <a:endParaRPr lang="en-US">
              <a:latin typeface="Arial"/>
            </a:endParaRPr>
          </a:p>
        </p:txBody>
      </p:sp>
    </p:spTree>
    <p:extLst>
      <p:ext uri="{BB962C8B-B14F-4D97-AF65-F5344CB8AC3E}">
        <p14:creationId xmlns:p14="http://schemas.microsoft.com/office/powerpoint/2010/main" val="12548883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
          <p:cNvSpPr>
            <a:spLocks noGrp="1"/>
          </p:cNvSpPr>
          <p:nvPr>
            <p:ph type="sldNum" sz="quarter" idx="4294967295"/>
          </p:nvPr>
        </p:nvSpPr>
        <p:spPr>
          <a:xfrm>
            <a:off x="99895" y="6400800"/>
            <a:ext cx="2497336" cy="457200"/>
          </a:xfrm>
          <a:prstGeom prst="rect">
            <a:avLst/>
          </a:prstGeom>
        </p:spPr>
        <p:txBody>
          <a:bodyPr/>
          <a:lstStyle/>
          <a:p>
            <a:r>
              <a:rPr lang="en-US" altLang="en-US"/>
              <a:t>5.</a:t>
            </a:r>
            <a:fld id="{93757E0F-F329-4644-AB6A-8C6038EE1044}" type="slidenum">
              <a:rPr lang="en-US" altLang="en-US"/>
              <a:pPr/>
              <a:t>10</a:t>
            </a:fld>
            <a:endParaRPr lang="en-US" altLang="en-US"/>
          </a:p>
        </p:txBody>
      </p:sp>
      <p:sp>
        <p:nvSpPr>
          <p:cNvPr id="1034242" name="Rectangle 2"/>
          <p:cNvSpPr>
            <a:spLocks noChangeArrowheads="1"/>
          </p:cNvSpPr>
          <p:nvPr/>
        </p:nvSpPr>
        <p:spPr bwMode="ltGray">
          <a:xfrm>
            <a:off x="480739" y="107954"/>
            <a:ext cx="574387"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0368" tIns="55184" rIns="110368" bIns="55184" anchor="ctr"/>
          <a:lstStyle/>
          <a:p>
            <a:pPr algn="ctr" eaLnBrk="1" hangingPunct="1"/>
            <a:endParaRPr kumimoji="1" lang="en-US" altLang="en-US" b="0" baseline="0">
              <a:effectLst/>
              <a:latin typeface="Tahoma" pitchFamily="34" charset="0"/>
            </a:endParaRPr>
          </a:p>
        </p:txBody>
      </p:sp>
      <p:sp>
        <p:nvSpPr>
          <p:cNvPr id="1034243" name="Rectangle 3"/>
          <p:cNvSpPr>
            <a:spLocks noChangeArrowheads="1"/>
          </p:cNvSpPr>
          <p:nvPr/>
        </p:nvSpPr>
        <p:spPr bwMode="ltGray">
          <a:xfrm>
            <a:off x="982287" y="107954"/>
            <a:ext cx="430792"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0368" tIns="55184" rIns="110368" bIns="55184" anchor="ctr"/>
          <a:lstStyle/>
          <a:p>
            <a:pPr algn="ctr" eaLnBrk="1" hangingPunct="1"/>
            <a:endParaRPr kumimoji="1" lang="en-US" altLang="en-US" b="0" baseline="0">
              <a:effectLst/>
              <a:latin typeface="Tahoma" pitchFamily="34" charset="0"/>
            </a:endParaRPr>
          </a:p>
        </p:txBody>
      </p:sp>
      <p:sp>
        <p:nvSpPr>
          <p:cNvPr id="1034244" name="Rectangle 4"/>
          <p:cNvSpPr>
            <a:spLocks noChangeArrowheads="1"/>
          </p:cNvSpPr>
          <p:nvPr/>
        </p:nvSpPr>
        <p:spPr bwMode="ltGray">
          <a:xfrm>
            <a:off x="643067" y="530228"/>
            <a:ext cx="553576"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0368" tIns="55184" rIns="110368" bIns="55184" anchor="ctr"/>
          <a:lstStyle/>
          <a:p>
            <a:pPr algn="ctr" eaLnBrk="1" hangingPunct="1"/>
            <a:endParaRPr kumimoji="1" lang="en-US" altLang="en-US" b="0" baseline="0">
              <a:effectLst/>
              <a:latin typeface="Tahoma" pitchFamily="34" charset="0"/>
            </a:endParaRPr>
          </a:p>
        </p:txBody>
      </p:sp>
      <p:sp>
        <p:nvSpPr>
          <p:cNvPr id="1034245" name="Rectangle 5"/>
          <p:cNvSpPr>
            <a:spLocks noChangeArrowheads="1"/>
          </p:cNvSpPr>
          <p:nvPr/>
        </p:nvSpPr>
        <p:spPr bwMode="ltGray">
          <a:xfrm>
            <a:off x="1127965" y="530228"/>
            <a:ext cx="482819"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0368" tIns="55184" rIns="110368" bIns="55184" anchor="ctr"/>
          <a:lstStyle/>
          <a:p>
            <a:pPr algn="ctr" eaLnBrk="1" hangingPunct="1"/>
            <a:endParaRPr kumimoji="1" lang="en-US" altLang="en-US" b="0" baseline="0">
              <a:effectLst/>
              <a:latin typeface="Tahoma" pitchFamily="34" charset="0"/>
            </a:endParaRPr>
          </a:p>
        </p:txBody>
      </p:sp>
      <p:sp>
        <p:nvSpPr>
          <p:cNvPr id="1034246" name="Rectangle 6"/>
          <p:cNvSpPr>
            <a:spLocks noChangeArrowheads="1"/>
          </p:cNvSpPr>
          <p:nvPr/>
        </p:nvSpPr>
        <p:spPr bwMode="ltGray">
          <a:xfrm>
            <a:off x="99896" y="457204"/>
            <a:ext cx="734633"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0368" tIns="55184" rIns="110368" bIns="55184" anchor="ctr"/>
          <a:lstStyle/>
          <a:p>
            <a:pPr algn="ctr" eaLnBrk="1" hangingPunct="1"/>
            <a:endParaRPr kumimoji="1" lang="en-US" altLang="en-US" b="0" baseline="0">
              <a:effectLst/>
              <a:latin typeface="Tahoma" pitchFamily="34" charset="0"/>
            </a:endParaRPr>
          </a:p>
        </p:txBody>
      </p:sp>
      <p:sp>
        <p:nvSpPr>
          <p:cNvPr id="1034247" name="Rectangle 7"/>
          <p:cNvSpPr>
            <a:spLocks noChangeArrowheads="1"/>
          </p:cNvSpPr>
          <p:nvPr/>
        </p:nvSpPr>
        <p:spPr bwMode="gray">
          <a:xfrm>
            <a:off x="932339" y="3"/>
            <a:ext cx="41622"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0368" tIns="55184" rIns="110368" bIns="55184" anchor="ctr"/>
          <a:lstStyle/>
          <a:p>
            <a:pPr algn="ctr" eaLnBrk="1" hangingPunct="1"/>
            <a:endParaRPr kumimoji="1" lang="en-US" altLang="en-US" b="0" baseline="0">
              <a:effectLst/>
              <a:latin typeface="Tahoma" pitchFamily="34" charset="0"/>
            </a:endParaRPr>
          </a:p>
        </p:txBody>
      </p:sp>
      <p:sp>
        <p:nvSpPr>
          <p:cNvPr id="1034248" name="Rectangle 8"/>
          <p:cNvSpPr>
            <a:spLocks noChangeArrowheads="1"/>
          </p:cNvSpPr>
          <p:nvPr/>
        </p:nvSpPr>
        <p:spPr bwMode="gray">
          <a:xfrm>
            <a:off x="580632" y="533400"/>
            <a:ext cx="10784329"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0368" tIns="55184" rIns="110368" bIns="55184" anchor="ctr"/>
          <a:lstStyle/>
          <a:p>
            <a:pPr algn="ctr" eaLnBrk="1" hangingPunct="1"/>
            <a:endParaRPr kumimoji="1" lang="en-US" altLang="en-US" b="0" baseline="0">
              <a:effectLst/>
              <a:latin typeface="Tahoma" pitchFamily="34" charset="0"/>
            </a:endParaRPr>
          </a:p>
        </p:txBody>
      </p:sp>
      <p:sp>
        <p:nvSpPr>
          <p:cNvPr id="1034249" name="Rectangle 9"/>
          <p:cNvSpPr>
            <a:spLocks noChangeArrowheads="1"/>
          </p:cNvSpPr>
          <p:nvPr/>
        </p:nvSpPr>
        <p:spPr bwMode="auto">
          <a:xfrm>
            <a:off x="299680" y="950416"/>
            <a:ext cx="11387853" cy="37739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0368" tIns="55184" rIns="110368" bIns="55184">
            <a:spAutoFit/>
          </a:bodyPr>
          <a:lstStyle/>
          <a:p>
            <a:pPr algn="just"/>
            <a:r>
              <a:rPr lang="en-US" altLang="en-US" sz="3400" i="1" dirty="0">
                <a:solidFill>
                  <a:schemeClr val="folHlink"/>
                </a:solidFill>
              </a:rPr>
              <a:t>Confusion</a:t>
            </a:r>
          </a:p>
          <a:p>
            <a:pPr marL="551840" indent="-551840" algn="just">
              <a:buFont typeface="Arial" panose="020B0604020202020204" pitchFamily="34" charset="0"/>
              <a:buChar char="•"/>
            </a:pPr>
            <a:r>
              <a:rPr lang="en-US" altLang="en-US" sz="3400" i="1" dirty="0"/>
              <a:t>The idea of confusion is to hide the </a:t>
            </a:r>
            <a:r>
              <a:rPr lang="en-US" altLang="en-US" sz="3400" i="1" dirty="0">
                <a:solidFill>
                  <a:srgbClr val="C00000"/>
                </a:solidFill>
              </a:rPr>
              <a:t>relationship between the </a:t>
            </a:r>
            <a:r>
              <a:rPr lang="en-US" altLang="en-US" sz="3400" i="1" dirty="0" err="1">
                <a:solidFill>
                  <a:srgbClr val="C00000"/>
                </a:solidFill>
              </a:rPr>
              <a:t>ciphertext</a:t>
            </a:r>
            <a:r>
              <a:rPr lang="en-US" altLang="en-US" sz="3400" i="1" dirty="0">
                <a:solidFill>
                  <a:srgbClr val="C00000"/>
                </a:solidFill>
              </a:rPr>
              <a:t> and the key. </a:t>
            </a:r>
          </a:p>
          <a:p>
            <a:pPr marL="551840" indent="-551840" algn="just">
              <a:buFont typeface="Arial" panose="020B0604020202020204" pitchFamily="34" charset="0"/>
              <a:buChar char="•"/>
            </a:pPr>
            <a:endParaRPr lang="en-US" altLang="en-US" sz="3400" i="1" dirty="0"/>
          </a:p>
          <a:p>
            <a:pPr marL="551840" indent="-551840" algn="just">
              <a:buFont typeface="Arial" panose="020B0604020202020204" pitchFamily="34" charset="0"/>
              <a:buChar char="•"/>
            </a:pPr>
            <a:r>
              <a:rPr lang="en-US" altLang="en-US" sz="3400" i="1" dirty="0"/>
              <a:t>Confusion seeks to make the relationship between the statistics of </a:t>
            </a:r>
            <a:r>
              <a:rPr lang="en-US" altLang="en-US" sz="3400" i="1" dirty="0" err="1"/>
              <a:t>ciphertext</a:t>
            </a:r>
            <a:r>
              <a:rPr lang="en-US" altLang="en-US" sz="3400" i="1" dirty="0"/>
              <a:t> and the value of the encryption key as complex as possible.</a:t>
            </a:r>
          </a:p>
        </p:txBody>
      </p:sp>
      <p:sp>
        <p:nvSpPr>
          <p:cNvPr id="1034251" name="Rectangle 11"/>
          <p:cNvSpPr>
            <a:spLocks noChangeArrowheads="1"/>
          </p:cNvSpPr>
          <p:nvPr/>
        </p:nvSpPr>
        <p:spPr bwMode="auto">
          <a:xfrm>
            <a:off x="599362" y="5242914"/>
            <a:ext cx="10588704" cy="1157886"/>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0368" tIns="55184" rIns="110368" bIns="55184">
            <a:spAutoFit/>
          </a:bodyPr>
          <a:lstStyle/>
          <a:p>
            <a:pPr algn="ctr"/>
            <a:r>
              <a:rPr lang="en-US" altLang="en-US" sz="3400" dirty="0"/>
              <a:t>Confusion hides the relationship between the </a:t>
            </a:r>
            <a:r>
              <a:rPr lang="en-US" altLang="en-US" sz="3400" dirty="0" err="1"/>
              <a:t>ciphertext</a:t>
            </a:r>
            <a:r>
              <a:rPr lang="en-US" altLang="en-US" sz="3400" dirty="0"/>
              <a:t> and the key.</a:t>
            </a:r>
          </a:p>
        </p:txBody>
      </p:sp>
      <p:grpSp>
        <p:nvGrpSpPr>
          <p:cNvPr id="1034252" name="Group 12"/>
          <p:cNvGrpSpPr>
            <a:grpSpLocks/>
          </p:cNvGrpSpPr>
          <p:nvPr/>
        </p:nvGrpSpPr>
        <p:grpSpPr bwMode="auto">
          <a:xfrm>
            <a:off x="580632" y="4626963"/>
            <a:ext cx="1498402" cy="615951"/>
            <a:chOff x="1200" y="1248"/>
            <a:chExt cx="720" cy="388"/>
          </a:xfrm>
        </p:grpSpPr>
        <p:pic>
          <p:nvPicPr>
            <p:cNvPr id="1034253"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75"/>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4254" name="Text Box 14"/>
            <p:cNvSpPr txBox="1">
              <a:spLocks noChangeArrowheads="1"/>
            </p:cNvSpPr>
            <p:nvPr/>
          </p:nvSpPr>
          <p:spPr bwMode="auto">
            <a:xfrm>
              <a:off x="1284" y="1248"/>
              <a:ext cx="531"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400" i="1" dirty="0">
                  <a:solidFill>
                    <a:schemeClr val="hlink"/>
                  </a:solidFill>
                </a:rPr>
                <a:t>Note</a:t>
              </a:r>
            </a:p>
          </p:txBody>
        </p:sp>
      </p:grpSp>
    </p:spTree>
    <p:extLst>
      <p:ext uri="{BB962C8B-B14F-4D97-AF65-F5344CB8AC3E}">
        <p14:creationId xmlns:p14="http://schemas.microsoft.com/office/powerpoint/2010/main" val="963072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BFA158B-7C94-F543-87DB-41F59EA4FAFA}" type="slidenum">
              <a:rPr lang="en-US" smtClean="0">
                <a:latin typeface="Arial"/>
              </a:rPr>
              <a:pPr/>
              <a:t>11</a:t>
            </a:fld>
            <a:endParaRPr lang="en-US">
              <a:latin typeface="Arial"/>
            </a:endParaRPr>
          </a:p>
        </p:txBody>
      </p:sp>
      <p:pic>
        <p:nvPicPr>
          <p:cNvPr id="1055" name="Picture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0500" y="18288"/>
            <a:ext cx="9188207" cy="6844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33685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 The Data Encryption Standard</a:t>
            </a:r>
          </a:p>
        </p:txBody>
      </p:sp>
      <p:sp>
        <p:nvSpPr>
          <p:cNvPr id="3" name="Content Placeholder 2"/>
          <p:cNvSpPr>
            <a:spLocks noGrp="1"/>
          </p:cNvSpPr>
          <p:nvPr>
            <p:ph idx="1"/>
          </p:nvPr>
        </p:nvSpPr>
        <p:spPr>
          <a:xfrm>
            <a:off x="599361" y="1410200"/>
            <a:ext cx="10788492" cy="4876800"/>
          </a:xfrm>
        </p:spPr>
        <p:txBody>
          <a:bodyPr/>
          <a:lstStyle/>
          <a:p>
            <a:r>
              <a:rPr lang="en-US" dirty="0"/>
              <a:t>Symmetric block cipher</a:t>
            </a:r>
          </a:p>
          <a:p>
            <a:r>
              <a:rPr lang="en-US" dirty="0"/>
              <a:t>Developed in 1976 by IBM for the US National Institute of Standards and Technology (NIST)</a:t>
            </a:r>
          </a:p>
        </p:txBody>
      </p:sp>
      <p:sp>
        <p:nvSpPr>
          <p:cNvPr id="5" name="Slide Number Placeholder 4"/>
          <p:cNvSpPr>
            <a:spLocks noGrp="1"/>
          </p:cNvSpPr>
          <p:nvPr>
            <p:ph type="sldNum" sz="quarter" idx="12"/>
          </p:nvPr>
        </p:nvSpPr>
        <p:spPr/>
        <p:txBody>
          <a:bodyPr/>
          <a:lstStyle/>
          <a:p>
            <a:fld id="{5BFA158B-7C94-F543-87DB-41F59EA4FAFA}" type="slidenum">
              <a:rPr lang="en-US" smtClean="0">
                <a:latin typeface="Arial"/>
              </a:rPr>
              <a:pPr/>
              <a:t>12</a:t>
            </a:fld>
            <a:endParaRPr lang="en-US">
              <a:latin typeface="Arial"/>
            </a:endParaRP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1312" y="2258080"/>
            <a:ext cx="5771609" cy="4435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12646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 The Data Encryption Standard</a:t>
            </a:r>
          </a:p>
        </p:txBody>
      </p:sp>
      <p:sp>
        <p:nvSpPr>
          <p:cNvPr id="5" name="Slide Number Placeholder 4"/>
          <p:cNvSpPr>
            <a:spLocks noGrp="1"/>
          </p:cNvSpPr>
          <p:nvPr>
            <p:ph type="sldNum" sz="quarter" idx="12"/>
          </p:nvPr>
        </p:nvSpPr>
        <p:spPr/>
        <p:txBody>
          <a:bodyPr/>
          <a:lstStyle/>
          <a:p>
            <a:fld id="{5BFA158B-7C94-F543-87DB-41F59EA4FAFA}" type="slidenum">
              <a:rPr lang="en-US" smtClean="0">
                <a:latin typeface="Arial"/>
              </a:rPr>
              <a:pPr/>
              <a:t>13</a:t>
            </a:fld>
            <a:endParaRPr lang="en-US">
              <a:latin typeface="Arial"/>
            </a:endParaRPr>
          </a:p>
        </p:txBody>
      </p:sp>
      <p:graphicFrame>
        <p:nvGraphicFramePr>
          <p:cNvPr id="8" name="Object 7"/>
          <p:cNvGraphicFramePr>
            <a:graphicFrameLocks noChangeAspect="1"/>
          </p:cNvGraphicFramePr>
          <p:nvPr>
            <p:extLst>
              <p:ext uri="{D42A27DB-BD31-4B8C-83A1-F6EECF244321}">
                <p14:modId xmlns:p14="http://schemas.microsoft.com/office/powerpoint/2010/main" val="3594572423"/>
              </p:ext>
            </p:extLst>
          </p:nvPr>
        </p:nvGraphicFramePr>
        <p:xfrm>
          <a:off x="599361" y="1395046"/>
          <a:ext cx="10973098" cy="5462954"/>
        </p:xfrm>
        <a:graphic>
          <a:graphicData uri="http://schemas.openxmlformats.org/presentationml/2006/ole">
            <mc:AlternateContent xmlns:mc="http://schemas.openxmlformats.org/markup-compatibility/2006">
              <mc:Choice xmlns:v="urn:schemas-microsoft-com:vml" Requires="v">
                <p:oleObj name="Document" r:id="rId2" imgW="5625893" imgH="3073287" progId="Word.Document.12">
                  <p:embed/>
                </p:oleObj>
              </mc:Choice>
              <mc:Fallback>
                <p:oleObj name="Document" r:id="rId2" imgW="5625893" imgH="3073287" progId="Word.Document.12">
                  <p:embed/>
                  <p:pic>
                    <p:nvPicPr>
                      <p:cNvPr id="8"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361" y="1395046"/>
                        <a:ext cx="10973098" cy="5462954"/>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923401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1"/>
          <p:cNvSpPr>
            <a:spLocks noGrp="1"/>
          </p:cNvSpPr>
          <p:nvPr>
            <p:ph type="sldNum" sz="quarter" idx="10"/>
          </p:nvPr>
        </p:nvSpPr>
        <p:spPr>
          <a:noFill/>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1200">
                <a:solidFill>
                  <a:schemeClr val="bg2"/>
                </a:solidFill>
              </a:rPr>
              <a:t>6.</a:t>
            </a:r>
            <a:fld id="{E6237099-FAAD-4E03-9991-B419630BA272}" type="slidenum">
              <a:rPr lang="en-US" altLang="en-US" sz="1200" smtClean="0">
                <a:solidFill>
                  <a:schemeClr val="bg2"/>
                </a:solidFill>
              </a:rPr>
              <a:pPr/>
              <a:t>14</a:t>
            </a:fld>
            <a:endParaRPr lang="en-US" altLang="en-US" sz="1200">
              <a:solidFill>
                <a:schemeClr val="bg2"/>
              </a:solidFill>
            </a:endParaRPr>
          </a:p>
        </p:txBody>
      </p:sp>
      <p:sp>
        <p:nvSpPr>
          <p:cNvPr id="7171" name="Rectangle 2"/>
          <p:cNvSpPr>
            <a:spLocks noChangeArrowheads="1"/>
          </p:cNvSpPr>
          <p:nvPr/>
        </p:nvSpPr>
        <p:spPr bwMode="ltGray">
          <a:xfrm>
            <a:off x="480738" y="107951"/>
            <a:ext cx="574387"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7172" name="Rectangle 3"/>
          <p:cNvSpPr>
            <a:spLocks noChangeArrowheads="1"/>
          </p:cNvSpPr>
          <p:nvPr/>
        </p:nvSpPr>
        <p:spPr bwMode="ltGray">
          <a:xfrm>
            <a:off x="982286" y="107951"/>
            <a:ext cx="430791"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7173" name="Rectangle 4"/>
          <p:cNvSpPr>
            <a:spLocks noChangeArrowheads="1"/>
          </p:cNvSpPr>
          <p:nvPr/>
        </p:nvSpPr>
        <p:spPr bwMode="ltGray">
          <a:xfrm>
            <a:off x="643065" y="530226"/>
            <a:ext cx="553576"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7174" name="Rectangle 5"/>
          <p:cNvSpPr>
            <a:spLocks noChangeArrowheads="1"/>
          </p:cNvSpPr>
          <p:nvPr/>
        </p:nvSpPr>
        <p:spPr bwMode="ltGray">
          <a:xfrm>
            <a:off x="1127964" y="530226"/>
            <a:ext cx="482818"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7175" name="Rectangle 6"/>
          <p:cNvSpPr>
            <a:spLocks noChangeArrowheads="1"/>
          </p:cNvSpPr>
          <p:nvPr/>
        </p:nvSpPr>
        <p:spPr bwMode="ltGray">
          <a:xfrm>
            <a:off x="99893" y="457201"/>
            <a:ext cx="734634"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7176" name="Rectangle 7"/>
          <p:cNvSpPr>
            <a:spLocks noChangeArrowheads="1"/>
          </p:cNvSpPr>
          <p:nvPr/>
        </p:nvSpPr>
        <p:spPr bwMode="gray">
          <a:xfrm>
            <a:off x="932339" y="1"/>
            <a:ext cx="41622"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7177" name="Rectangle 8"/>
          <p:cNvSpPr>
            <a:spLocks noChangeArrowheads="1"/>
          </p:cNvSpPr>
          <p:nvPr/>
        </p:nvSpPr>
        <p:spPr bwMode="gray">
          <a:xfrm>
            <a:off x="580632" y="533400"/>
            <a:ext cx="10784329"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7178" name="Rectangle 9"/>
          <p:cNvSpPr>
            <a:spLocks noChangeArrowheads="1"/>
          </p:cNvSpPr>
          <p:nvPr/>
        </p:nvSpPr>
        <p:spPr bwMode="auto">
          <a:xfrm>
            <a:off x="299681" y="990601"/>
            <a:ext cx="11387852" cy="5191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just"/>
            <a:r>
              <a:rPr lang="en-US" altLang="en-US" sz="2800" i="1" dirty="0">
                <a:latin typeface="Times New Roman" pitchFamily="18" charset="0"/>
              </a:rPr>
              <a:t>DES is a block cipher, as shown in Figure.</a:t>
            </a:r>
          </a:p>
        </p:txBody>
      </p:sp>
      <p:sp>
        <p:nvSpPr>
          <p:cNvPr id="7180" name="Text Box 11"/>
          <p:cNvSpPr txBox="1">
            <a:spLocks noChangeArrowheads="1"/>
          </p:cNvSpPr>
          <p:nvPr/>
        </p:nvSpPr>
        <p:spPr bwMode="auto">
          <a:xfrm>
            <a:off x="2270496" y="2057400"/>
            <a:ext cx="51051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400" dirty="0">
                <a:solidFill>
                  <a:schemeClr val="folHlink"/>
                </a:solidFill>
                <a:latin typeface="Times New Roman" pitchFamily="18" charset="0"/>
              </a:rPr>
              <a:t>Figure  </a:t>
            </a:r>
            <a:r>
              <a:rPr lang="en-US" altLang="en-US" sz="2000" i="1" dirty="0">
                <a:latin typeface="Times New Roman" pitchFamily="18" charset="0"/>
              </a:rPr>
              <a:t>Encryption and decryption with DES</a:t>
            </a:r>
          </a:p>
        </p:txBody>
      </p:sp>
      <p:pic>
        <p:nvPicPr>
          <p:cNvPr id="7181"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88" y="3114676"/>
            <a:ext cx="11000765" cy="275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5453238" y="4673520"/>
              <a:ext cx="478073" cy="38160"/>
            </p14:xfrm>
          </p:contentPart>
        </mc:Choice>
        <mc:Fallback xmlns="">
          <p:pic>
            <p:nvPicPr>
              <p:cNvPr id="2" name="Ink 1"/>
              <p:cNvPicPr/>
              <p:nvPr/>
            </p:nvPicPr>
            <p:blipFill>
              <a:blip r:embed="rId5"/>
              <a:stretch>
                <a:fillRect/>
              </a:stretch>
            </p:blipFill>
            <p:spPr>
              <a:xfrm>
                <a:off x="5447118" y="4667040"/>
                <a:ext cx="490673" cy="51120"/>
              </a:xfrm>
              <a:prstGeom prst="rect">
                <a:avLst/>
              </a:prstGeom>
            </p:spPr>
          </p:pic>
        </mc:Fallback>
      </mc:AlternateContent>
    </p:spTree>
    <p:extLst>
      <p:ext uri="{BB962C8B-B14F-4D97-AF65-F5344CB8AC3E}">
        <p14:creationId xmlns:p14="http://schemas.microsoft.com/office/powerpoint/2010/main" val="1059191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Slide Number Placeholder 1"/>
          <p:cNvSpPr>
            <a:spLocks noGrp="1"/>
          </p:cNvSpPr>
          <p:nvPr>
            <p:ph type="sldNum" sz="quarter" idx="10"/>
          </p:nvPr>
        </p:nvSpPr>
        <p:spPr>
          <a:noFill/>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1200">
                <a:solidFill>
                  <a:schemeClr val="bg2"/>
                </a:solidFill>
              </a:rPr>
              <a:t>6.</a:t>
            </a:r>
            <a:fld id="{2F75936B-F3E8-41B3-A725-0FE3ABF61B8F}" type="slidenum">
              <a:rPr lang="en-US" altLang="en-US" sz="1200" smtClean="0">
                <a:solidFill>
                  <a:schemeClr val="bg2"/>
                </a:solidFill>
              </a:rPr>
              <a:pPr/>
              <a:t>15</a:t>
            </a:fld>
            <a:endParaRPr lang="en-US" altLang="en-US" sz="1200">
              <a:solidFill>
                <a:schemeClr val="bg2"/>
              </a:solidFill>
            </a:endParaRPr>
          </a:p>
        </p:txBody>
      </p:sp>
      <p:sp>
        <p:nvSpPr>
          <p:cNvPr id="1120258" name="Rectangle 2"/>
          <p:cNvSpPr>
            <a:spLocks noChangeArrowheads="1"/>
          </p:cNvSpPr>
          <p:nvPr/>
        </p:nvSpPr>
        <p:spPr bwMode="auto">
          <a:xfrm>
            <a:off x="0" y="0"/>
            <a:ext cx="11987213" cy="6858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en-US" altLang="en-US">
              <a:effectLst>
                <a:outerShdw blurRad="38100" dist="38100" dir="2700000" algn="tl">
                  <a:srgbClr val="FFFFFF"/>
                </a:outerShdw>
              </a:effectLst>
              <a:latin typeface="Times New Roman" pitchFamily="18" charset="0"/>
            </a:endParaRPr>
          </a:p>
        </p:txBody>
      </p:sp>
      <p:sp>
        <p:nvSpPr>
          <p:cNvPr id="1120259" name="Text Box 3"/>
          <p:cNvSpPr txBox="1">
            <a:spLocks noChangeArrowheads="1"/>
          </p:cNvSpPr>
          <p:nvPr/>
        </p:nvSpPr>
        <p:spPr bwMode="auto">
          <a:xfrm>
            <a:off x="299681" y="76200"/>
            <a:ext cx="103105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dirty="0">
                <a:effectLst>
                  <a:outerShdw blurRad="38100" dist="38100" dir="2700000" algn="tl">
                    <a:srgbClr val="C0C0C0"/>
                  </a:outerShdw>
                </a:effectLst>
                <a:latin typeface="Times" pitchFamily="18" charset="0"/>
              </a:rPr>
              <a:t>Continue</a:t>
            </a:r>
          </a:p>
        </p:txBody>
      </p:sp>
      <p:sp>
        <p:nvSpPr>
          <p:cNvPr id="9221" name="Text Box 4"/>
          <p:cNvSpPr txBox="1">
            <a:spLocks noChangeArrowheads="1"/>
          </p:cNvSpPr>
          <p:nvPr/>
        </p:nvSpPr>
        <p:spPr bwMode="auto">
          <a:xfrm>
            <a:off x="10788492" y="640080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endParaRPr lang="en-US" altLang="en-US" sz="1800">
              <a:latin typeface="Times New Roman" pitchFamily="18" charset="0"/>
            </a:endParaRPr>
          </a:p>
        </p:txBody>
      </p:sp>
      <p:pic>
        <p:nvPicPr>
          <p:cNvPr id="922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0101" y="1709738"/>
            <a:ext cx="7358817" cy="4767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23" name="Text Box 9"/>
          <p:cNvSpPr txBox="1">
            <a:spLocks noChangeArrowheads="1"/>
          </p:cNvSpPr>
          <p:nvPr/>
        </p:nvSpPr>
        <p:spPr bwMode="auto">
          <a:xfrm>
            <a:off x="2784530" y="990600"/>
            <a:ext cx="391568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400" dirty="0">
                <a:solidFill>
                  <a:schemeClr val="folHlink"/>
                </a:solidFill>
                <a:latin typeface="Times New Roman" pitchFamily="18" charset="0"/>
              </a:rPr>
              <a:t>Figure  </a:t>
            </a:r>
            <a:r>
              <a:rPr lang="en-US" altLang="en-US" sz="2000" i="1" dirty="0">
                <a:latin typeface="Times New Roman" pitchFamily="18" charset="0"/>
              </a:rPr>
              <a:t>General structure of DES</a:t>
            </a:r>
          </a:p>
        </p:txBody>
      </p:sp>
    </p:spTree>
    <p:extLst>
      <p:ext uri="{BB962C8B-B14F-4D97-AF65-F5344CB8AC3E}">
        <p14:creationId xmlns:p14="http://schemas.microsoft.com/office/powerpoint/2010/main" val="1749424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1"/>
          <p:cNvSpPr>
            <a:spLocks noGrp="1"/>
          </p:cNvSpPr>
          <p:nvPr>
            <p:ph type="sldNum" sz="quarter" idx="10"/>
          </p:nvPr>
        </p:nvSpPr>
        <p:spPr>
          <a:noFill/>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1200">
                <a:solidFill>
                  <a:schemeClr val="bg2"/>
                </a:solidFill>
              </a:rPr>
              <a:t>6.</a:t>
            </a:r>
            <a:fld id="{5D268872-EA8F-4F3B-8A99-B4DC64678183}" type="slidenum">
              <a:rPr lang="en-US" altLang="en-US" sz="1200" smtClean="0">
                <a:solidFill>
                  <a:schemeClr val="bg2"/>
                </a:solidFill>
              </a:rPr>
              <a:pPr/>
              <a:t>16</a:t>
            </a:fld>
            <a:endParaRPr lang="en-US" altLang="en-US" sz="1200">
              <a:solidFill>
                <a:schemeClr val="bg2"/>
              </a:solidFill>
            </a:endParaRPr>
          </a:p>
        </p:txBody>
      </p:sp>
      <p:sp>
        <p:nvSpPr>
          <p:cNvPr id="60419" name="Rectangle 2"/>
          <p:cNvSpPr>
            <a:spLocks noChangeArrowheads="1"/>
          </p:cNvSpPr>
          <p:nvPr/>
        </p:nvSpPr>
        <p:spPr bwMode="ltGray">
          <a:xfrm>
            <a:off x="480738" y="107951"/>
            <a:ext cx="574387"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60420" name="Rectangle 3"/>
          <p:cNvSpPr>
            <a:spLocks noChangeArrowheads="1"/>
          </p:cNvSpPr>
          <p:nvPr/>
        </p:nvSpPr>
        <p:spPr bwMode="ltGray">
          <a:xfrm>
            <a:off x="982286" y="107951"/>
            <a:ext cx="430791"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60421" name="Rectangle 4"/>
          <p:cNvSpPr>
            <a:spLocks noChangeArrowheads="1"/>
          </p:cNvSpPr>
          <p:nvPr/>
        </p:nvSpPr>
        <p:spPr bwMode="ltGray">
          <a:xfrm>
            <a:off x="643065" y="530226"/>
            <a:ext cx="553576"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60422" name="Rectangle 5"/>
          <p:cNvSpPr>
            <a:spLocks noChangeArrowheads="1"/>
          </p:cNvSpPr>
          <p:nvPr/>
        </p:nvSpPr>
        <p:spPr bwMode="ltGray">
          <a:xfrm>
            <a:off x="1127964" y="530226"/>
            <a:ext cx="482818"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60423" name="Rectangle 6"/>
          <p:cNvSpPr>
            <a:spLocks noChangeArrowheads="1"/>
          </p:cNvSpPr>
          <p:nvPr/>
        </p:nvSpPr>
        <p:spPr bwMode="ltGray">
          <a:xfrm>
            <a:off x="99893" y="457201"/>
            <a:ext cx="734634"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60424" name="Rectangle 7"/>
          <p:cNvSpPr>
            <a:spLocks noChangeArrowheads="1"/>
          </p:cNvSpPr>
          <p:nvPr/>
        </p:nvSpPr>
        <p:spPr bwMode="gray">
          <a:xfrm>
            <a:off x="932339" y="1"/>
            <a:ext cx="41622"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60425" name="Rectangle 8"/>
          <p:cNvSpPr>
            <a:spLocks noChangeArrowheads="1"/>
          </p:cNvSpPr>
          <p:nvPr/>
        </p:nvSpPr>
        <p:spPr bwMode="gray">
          <a:xfrm>
            <a:off x="580632" y="533400"/>
            <a:ext cx="10784329"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60426" name="Text Box 10"/>
          <p:cNvSpPr txBox="1">
            <a:spLocks noChangeArrowheads="1"/>
          </p:cNvSpPr>
          <p:nvPr/>
        </p:nvSpPr>
        <p:spPr bwMode="auto">
          <a:xfrm>
            <a:off x="1498402" y="375950"/>
            <a:ext cx="209621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i="1" dirty="0">
                <a:solidFill>
                  <a:schemeClr val="hlink"/>
                </a:solidFill>
                <a:latin typeface="Times New Roman" pitchFamily="18" charset="0"/>
              </a:rPr>
              <a:t>Triple DES</a:t>
            </a:r>
          </a:p>
        </p:txBody>
      </p:sp>
      <p:pic>
        <p:nvPicPr>
          <p:cNvPr id="60427"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041" y="1647825"/>
            <a:ext cx="9275523" cy="498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428" name="Text Box 13"/>
          <p:cNvSpPr txBox="1">
            <a:spLocks noChangeArrowheads="1"/>
          </p:cNvSpPr>
          <p:nvPr/>
        </p:nvSpPr>
        <p:spPr bwMode="auto">
          <a:xfrm>
            <a:off x="2385251" y="935736"/>
            <a:ext cx="394787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400" dirty="0">
                <a:solidFill>
                  <a:schemeClr val="folHlink"/>
                </a:solidFill>
                <a:latin typeface="Times New Roman" pitchFamily="18" charset="0"/>
              </a:rPr>
              <a:t>Figure   </a:t>
            </a:r>
            <a:r>
              <a:rPr lang="en-US" altLang="en-US" sz="2000" i="1" dirty="0">
                <a:latin typeface="Times New Roman" pitchFamily="18" charset="0"/>
              </a:rPr>
              <a:t>Triple DES with two keys</a:t>
            </a:r>
          </a:p>
        </p:txBody>
      </p:sp>
    </p:spTree>
    <p:extLst>
      <p:ext uri="{BB962C8B-B14F-4D97-AF65-F5344CB8AC3E}">
        <p14:creationId xmlns:p14="http://schemas.microsoft.com/office/powerpoint/2010/main" val="2127507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Slide Number Placeholder 1"/>
          <p:cNvSpPr>
            <a:spLocks noGrp="1"/>
          </p:cNvSpPr>
          <p:nvPr>
            <p:ph type="sldNum" sz="quarter" idx="10"/>
          </p:nvPr>
        </p:nvSpPr>
        <p:spPr>
          <a:noFill/>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1200">
                <a:solidFill>
                  <a:schemeClr val="bg2"/>
                </a:solidFill>
              </a:rPr>
              <a:t>6.</a:t>
            </a:r>
            <a:fld id="{2F75936B-F3E8-41B3-A725-0FE3ABF61B8F}" type="slidenum">
              <a:rPr lang="en-US" altLang="en-US" sz="1200" smtClean="0">
                <a:solidFill>
                  <a:schemeClr val="bg2"/>
                </a:solidFill>
              </a:rPr>
              <a:pPr/>
              <a:t>17</a:t>
            </a:fld>
            <a:endParaRPr lang="en-US" altLang="en-US" sz="1200">
              <a:solidFill>
                <a:schemeClr val="bg2"/>
              </a:solidFill>
            </a:endParaRPr>
          </a:p>
        </p:txBody>
      </p:sp>
      <p:sp>
        <p:nvSpPr>
          <p:cNvPr id="1120258" name="Rectangle 2"/>
          <p:cNvSpPr>
            <a:spLocks noChangeArrowheads="1"/>
          </p:cNvSpPr>
          <p:nvPr/>
        </p:nvSpPr>
        <p:spPr bwMode="auto">
          <a:xfrm>
            <a:off x="-81640" y="0"/>
            <a:ext cx="11987213" cy="6858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en-US" altLang="en-US">
              <a:effectLst>
                <a:outerShdw blurRad="38100" dist="38100" dir="2700000" algn="tl">
                  <a:srgbClr val="FFFFFF"/>
                </a:outerShdw>
              </a:effectLst>
              <a:latin typeface="Times New Roman" pitchFamily="18" charset="0"/>
            </a:endParaRPr>
          </a:p>
        </p:txBody>
      </p:sp>
      <p:sp>
        <p:nvSpPr>
          <p:cNvPr id="1120259" name="Text Box 3"/>
          <p:cNvSpPr txBox="1">
            <a:spLocks noChangeArrowheads="1"/>
          </p:cNvSpPr>
          <p:nvPr/>
        </p:nvSpPr>
        <p:spPr bwMode="auto">
          <a:xfrm>
            <a:off x="299680" y="76200"/>
            <a:ext cx="139530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defRPr/>
            </a:pPr>
            <a:r>
              <a:rPr lang="en-US" altLang="en-US" sz="3600" dirty="0">
                <a:solidFill>
                  <a:srgbClr val="C00000"/>
                </a:solidFill>
                <a:effectLst>
                  <a:outerShdw blurRad="38100" dist="38100" dir="2700000" algn="tl">
                    <a:srgbClr val="C0C0C0"/>
                  </a:outerShdw>
                </a:effectLst>
                <a:latin typeface="Times" pitchFamily="18" charset="0"/>
              </a:rPr>
              <a:t>DES</a:t>
            </a:r>
          </a:p>
        </p:txBody>
      </p:sp>
      <p:sp>
        <p:nvSpPr>
          <p:cNvPr id="9221" name="Text Box 4"/>
          <p:cNvSpPr txBox="1">
            <a:spLocks noChangeArrowheads="1"/>
          </p:cNvSpPr>
          <p:nvPr/>
        </p:nvSpPr>
        <p:spPr bwMode="auto">
          <a:xfrm>
            <a:off x="10788492" y="640080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endParaRPr lang="en-US" altLang="en-US" sz="1800">
              <a:latin typeface="Times New Roman" pitchFamily="18" charset="0"/>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4982" y="168263"/>
            <a:ext cx="8949572" cy="6601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6418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1"/>
          <p:cNvSpPr>
            <a:spLocks noGrp="1"/>
          </p:cNvSpPr>
          <p:nvPr>
            <p:ph type="sldNum" sz="quarter" idx="10"/>
          </p:nvPr>
        </p:nvSpPr>
        <p:spPr>
          <a:noFill/>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1200">
                <a:solidFill>
                  <a:schemeClr val="bg2"/>
                </a:solidFill>
              </a:rPr>
              <a:t>6.</a:t>
            </a:r>
            <a:fld id="{038270B7-0B8E-4D8F-98FE-708EADEA51B1}" type="slidenum">
              <a:rPr lang="en-US" altLang="en-US" sz="1200" smtClean="0">
                <a:solidFill>
                  <a:schemeClr val="bg2"/>
                </a:solidFill>
              </a:rPr>
              <a:pPr/>
              <a:t>18</a:t>
            </a:fld>
            <a:endParaRPr lang="en-US" altLang="en-US" sz="1200">
              <a:solidFill>
                <a:schemeClr val="bg2"/>
              </a:solidFill>
            </a:endParaRPr>
          </a:p>
        </p:txBody>
      </p:sp>
      <p:sp>
        <p:nvSpPr>
          <p:cNvPr id="10243" name="Rectangle 2"/>
          <p:cNvSpPr>
            <a:spLocks noChangeArrowheads="1"/>
          </p:cNvSpPr>
          <p:nvPr/>
        </p:nvSpPr>
        <p:spPr bwMode="ltGray">
          <a:xfrm>
            <a:off x="480738" y="107951"/>
            <a:ext cx="574387"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0244" name="Rectangle 3"/>
          <p:cNvSpPr>
            <a:spLocks noChangeArrowheads="1"/>
          </p:cNvSpPr>
          <p:nvPr/>
        </p:nvSpPr>
        <p:spPr bwMode="ltGray">
          <a:xfrm>
            <a:off x="982286" y="107951"/>
            <a:ext cx="430791"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0245" name="Rectangle 4"/>
          <p:cNvSpPr>
            <a:spLocks noChangeArrowheads="1"/>
          </p:cNvSpPr>
          <p:nvPr/>
        </p:nvSpPr>
        <p:spPr bwMode="ltGray">
          <a:xfrm>
            <a:off x="643065" y="530226"/>
            <a:ext cx="553576"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0246" name="Rectangle 5"/>
          <p:cNvSpPr>
            <a:spLocks noChangeArrowheads="1"/>
          </p:cNvSpPr>
          <p:nvPr/>
        </p:nvSpPr>
        <p:spPr bwMode="ltGray">
          <a:xfrm>
            <a:off x="1127964" y="530226"/>
            <a:ext cx="482818"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0247" name="Rectangle 6"/>
          <p:cNvSpPr>
            <a:spLocks noChangeArrowheads="1"/>
          </p:cNvSpPr>
          <p:nvPr/>
        </p:nvSpPr>
        <p:spPr bwMode="ltGray">
          <a:xfrm>
            <a:off x="99893" y="457201"/>
            <a:ext cx="734634"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0248" name="Rectangle 7"/>
          <p:cNvSpPr>
            <a:spLocks noChangeArrowheads="1"/>
          </p:cNvSpPr>
          <p:nvPr/>
        </p:nvSpPr>
        <p:spPr bwMode="gray">
          <a:xfrm>
            <a:off x="932339" y="1"/>
            <a:ext cx="41622"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0249" name="Rectangle 8"/>
          <p:cNvSpPr>
            <a:spLocks noChangeArrowheads="1"/>
          </p:cNvSpPr>
          <p:nvPr/>
        </p:nvSpPr>
        <p:spPr bwMode="gray">
          <a:xfrm>
            <a:off x="580632" y="533400"/>
            <a:ext cx="10784329"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0250" name="Rectangle 9"/>
          <p:cNvSpPr>
            <a:spLocks noChangeArrowheads="1"/>
          </p:cNvSpPr>
          <p:nvPr/>
        </p:nvSpPr>
        <p:spPr bwMode="auto">
          <a:xfrm>
            <a:off x="299681" y="914401"/>
            <a:ext cx="11387852" cy="5191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just"/>
            <a:endParaRPr lang="en-US" altLang="en-US" sz="2800" i="1">
              <a:latin typeface="Times New Roman" pitchFamily="18" charset="0"/>
            </a:endParaRPr>
          </a:p>
        </p:txBody>
      </p:sp>
      <p:sp>
        <p:nvSpPr>
          <p:cNvPr id="10251" name="Text Box 10"/>
          <p:cNvSpPr txBox="1">
            <a:spLocks noChangeArrowheads="1"/>
          </p:cNvSpPr>
          <p:nvPr/>
        </p:nvSpPr>
        <p:spPr bwMode="auto">
          <a:xfrm>
            <a:off x="1498401" y="316992"/>
            <a:ext cx="539282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i="1" dirty="0">
                <a:solidFill>
                  <a:schemeClr val="hlink"/>
                </a:solidFill>
                <a:latin typeface="Times New Roman" pitchFamily="18" charset="0"/>
              </a:rPr>
              <a:t>Initial and Final Permutations</a:t>
            </a:r>
          </a:p>
        </p:txBody>
      </p:sp>
      <p:sp>
        <p:nvSpPr>
          <p:cNvPr id="10253" name="Text Box 12"/>
          <p:cNvSpPr txBox="1">
            <a:spLocks noChangeArrowheads="1"/>
          </p:cNvSpPr>
          <p:nvPr/>
        </p:nvSpPr>
        <p:spPr bwMode="auto">
          <a:xfrm>
            <a:off x="1598294" y="990600"/>
            <a:ext cx="60920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400" dirty="0">
                <a:solidFill>
                  <a:schemeClr val="folHlink"/>
                </a:solidFill>
                <a:latin typeface="Times New Roman" pitchFamily="18" charset="0"/>
              </a:rPr>
              <a:t>Figure </a:t>
            </a:r>
            <a:r>
              <a:rPr lang="en-US" altLang="en-US" sz="2000" i="1" dirty="0">
                <a:latin typeface="Times New Roman" pitchFamily="18" charset="0"/>
              </a:rPr>
              <a:t>Initial permutation in DES</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209" y="1946030"/>
            <a:ext cx="10897751" cy="4074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09939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1"/>
          <p:cNvSpPr>
            <a:spLocks noGrp="1"/>
          </p:cNvSpPr>
          <p:nvPr>
            <p:ph type="sldNum" sz="quarter" idx="10"/>
          </p:nvPr>
        </p:nvSpPr>
        <p:spPr>
          <a:noFill/>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1200">
                <a:solidFill>
                  <a:schemeClr val="bg2"/>
                </a:solidFill>
              </a:rPr>
              <a:t>6.</a:t>
            </a:r>
            <a:fld id="{8182C2E8-CA32-498F-A272-708639D6A069}" type="slidenum">
              <a:rPr lang="en-US" altLang="en-US" sz="1200" smtClean="0">
                <a:solidFill>
                  <a:schemeClr val="bg2"/>
                </a:solidFill>
              </a:rPr>
              <a:pPr/>
              <a:t>19</a:t>
            </a:fld>
            <a:endParaRPr lang="en-US" altLang="en-US" sz="1200">
              <a:solidFill>
                <a:schemeClr val="bg2"/>
              </a:solidFill>
            </a:endParaRPr>
          </a:p>
        </p:txBody>
      </p:sp>
      <p:sp>
        <p:nvSpPr>
          <p:cNvPr id="11267" name="Rectangle 2"/>
          <p:cNvSpPr>
            <a:spLocks noChangeArrowheads="1"/>
          </p:cNvSpPr>
          <p:nvPr/>
        </p:nvSpPr>
        <p:spPr bwMode="ltGray">
          <a:xfrm>
            <a:off x="480738" y="107951"/>
            <a:ext cx="574387"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1268" name="Rectangle 3"/>
          <p:cNvSpPr>
            <a:spLocks noChangeArrowheads="1"/>
          </p:cNvSpPr>
          <p:nvPr/>
        </p:nvSpPr>
        <p:spPr bwMode="ltGray">
          <a:xfrm>
            <a:off x="982286" y="107951"/>
            <a:ext cx="430791"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1269" name="Rectangle 4"/>
          <p:cNvSpPr>
            <a:spLocks noChangeArrowheads="1"/>
          </p:cNvSpPr>
          <p:nvPr/>
        </p:nvSpPr>
        <p:spPr bwMode="ltGray">
          <a:xfrm>
            <a:off x="643065" y="530226"/>
            <a:ext cx="553576"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1270" name="Rectangle 5"/>
          <p:cNvSpPr>
            <a:spLocks noChangeArrowheads="1"/>
          </p:cNvSpPr>
          <p:nvPr/>
        </p:nvSpPr>
        <p:spPr bwMode="ltGray">
          <a:xfrm>
            <a:off x="1127964" y="530226"/>
            <a:ext cx="482818"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1271" name="Rectangle 6"/>
          <p:cNvSpPr>
            <a:spLocks noChangeArrowheads="1"/>
          </p:cNvSpPr>
          <p:nvPr/>
        </p:nvSpPr>
        <p:spPr bwMode="ltGray">
          <a:xfrm>
            <a:off x="99893" y="457201"/>
            <a:ext cx="734634"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1272" name="Rectangle 7"/>
          <p:cNvSpPr>
            <a:spLocks noChangeArrowheads="1"/>
          </p:cNvSpPr>
          <p:nvPr/>
        </p:nvSpPr>
        <p:spPr bwMode="gray">
          <a:xfrm>
            <a:off x="932339" y="1"/>
            <a:ext cx="41622"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1273" name="Rectangle 8"/>
          <p:cNvSpPr>
            <a:spLocks noChangeArrowheads="1"/>
          </p:cNvSpPr>
          <p:nvPr/>
        </p:nvSpPr>
        <p:spPr bwMode="gray">
          <a:xfrm>
            <a:off x="580632" y="533400"/>
            <a:ext cx="10784329"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1274" name="Text Box 10"/>
          <p:cNvSpPr txBox="1">
            <a:spLocks noChangeArrowheads="1"/>
          </p:cNvSpPr>
          <p:nvPr/>
        </p:nvSpPr>
        <p:spPr bwMode="auto">
          <a:xfrm>
            <a:off x="1498401" y="0"/>
            <a:ext cx="196239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i="1" dirty="0">
                <a:solidFill>
                  <a:schemeClr val="hlink"/>
                </a:solidFill>
                <a:latin typeface="Times New Roman" pitchFamily="18" charset="0"/>
              </a:rPr>
              <a:t>  </a:t>
            </a:r>
            <a:r>
              <a:rPr lang="en-US" altLang="en-US" i="1" dirty="0">
                <a:latin typeface="Times New Roman" pitchFamily="18" charset="0"/>
              </a:rPr>
              <a:t>Continue</a:t>
            </a:r>
          </a:p>
        </p:txBody>
      </p:sp>
      <p:sp>
        <p:nvSpPr>
          <p:cNvPr id="11275" name="Text Box 12"/>
          <p:cNvSpPr txBox="1">
            <a:spLocks noChangeArrowheads="1"/>
          </p:cNvSpPr>
          <p:nvPr/>
        </p:nvSpPr>
        <p:spPr bwMode="auto">
          <a:xfrm>
            <a:off x="2233035" y="1676400"/>
            <a:ext cx="477143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400" dirty="0">
                <a:solidFill>
                  <a:schemeClr val="folHlink"/>
                </a:solidFill>
                <a:latin typeface="Times New Roman" pitchFamily="18" charset="0"/>
              </a:rPr>
              <a:t>Table  </a:t>
            </a:r>
            <a:r>
              <a:rPr lang="en-US" altLang="en-US" sz="2000" i="1" dirty="0">
                <a:latin typeface="Times New Roman" pitchFamily="18" charset="0"/>
              </a:rPr>
              <a:t>Initial and final permutation tables</a:t>
            </a:r>
          </a:p>
        </p:txBody>
      </p:sp>
      <p:pic>
        <p:nvPicPr>
          <p:cNvPr id="11276"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8808" y="2514600"/>
            <a:ext cx="8280749" cy="290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9548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Addressed by Encryption</a:t>
            </a:r>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2</a:t>
            </a:fld>
            <a:endParaRPr lang="en-US">
              <a:latin typeface="Arial"/>
            </a:endParaRPr>
          </a:p>
        </p:txBody>
      </p:sp>
      <p:sp>
        <p:nvSpPr>
          <p:cNvPr id="5" name="Rectangle 4"/>
          <p:cNvSpPr/>
          <p:nvPr/>
        </p:nvSpPr>
        <p:spPr>
          <a:xfrm>
            <a:off x="1" y="1264146"/>
            <a:ext cx="11863754" cy="5262979"/>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Consider the steps involved in sending messages from a </a:t>
            </a:r>
            <a:r>
              <a:rPr lang="en-US" sz="2400" b="1" dirty="0">
                <a:latin typeface="Times New Roman" panose="02020603050405020304" pitchFamily="18" charset="0"/>
                <a:cs typeface="Times New Roman" panose="02020603050405020304" pitchFamily="18" charset="0"/>
              </a:rPr>
              <a:t>sender</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S</a:t>
            </a:r>
            <a:r>
              <a:rPr lang="en-US" sz="2400" dirty="0">
                <a:latin typeface="Times New Roman" panose="02020603050405020304" pitchFamily="18" charset="0"/>
                <a:cs typeface="Times New Roman" panose="02020603050405020304" pitchFamily="18" charset="0"/>
              </a:rPr>
              <a:t>, to a </a:t>
            </a:r>
            <a:r>
              <a:rPr lang="en-US" sz="2400" b="1" dirty="0">
                <a:latin typeface="Times New Roman" panose="02020603050405020304" pitchFamily="18" charset="0"/>
                <a:cs typeface="Times New Roman" panose="02020603050405020304" pitchFamily="18" charset="0"/>
              </a:rPr>
              <a:t>recipient</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R</a:t>
            </a:r>
            <a:r>
              <a:rPr lang="en-US" sz="2400" dirty="0">
                <a:latin typeface="Times New Roman" panose="02020603050405020304" pitchFamily="18" charset="0"/>
                <a:cs typeface="Times New Roman" panose="02020603050405020304" pitchFamily="18" charset="0"/>
              </a:rPr>
              <a:t>. If </a:t>
            </a:r>
            <a:r>
              <a:rPr lang="en-US" sz="2400" i="1" dirty="0">
                <a:latin typeface="Times New Roman" panose="02020603050405020304" pitchFamily="18" charset="0"/>
                <a:cs typeface="Times New Roman" panose="02020603050405020304" pitchFamily="18" charset="0"/>
              </a:rPr>
              <a:t>S </a:t>
            </a:r>
            <a:r>
              <a:rPr lang="en-US" sz="2400" dirty="0">
                <a:latin typeface="Times New Roman" panose="02020603050405020304" pitchFamily="18" charset="0"/>
                <a:cs typeface="Times New Roman" panose="02020603050405020304" pitchFamily="18" charset="0"/>
              </a:rPr>
              <a:t>entrusts the message to </a:t>
            </a:r>
            <a:r>
              <a:rPr lang="en-US" sz="2400" i="1" dirty="0">
                <a:latin typeface="Times New Roman" panose="02020603050405020304" pitchFamily="18" charset="0"/>
                <a:cs typeface="Times New Roman" panose="02020603050405020304" pitchFamily="18" charset="0"/>
              </a:rPr>
              <a:t>T</a:t>
            </a:r>
            <a:r>
              <a:rPr lang="en-US" sz="2400" dirty="0">
                <a:latin typeface="Times New Roman" panose="02020603050405020304" pitchFamily="18" charset="0"/>
                <a:cs typeface="Times New Roman" panose="02020603050405020304" pitchFamily="18" charset="0"/>
              </a:rPr>
              <a:t>, who then delivers it to </a:t>
            </a:r>
            <a:r>
              <a:rPr lang="en-US" sz="2400" i="1" dirty="0">
                <a:latin typeface="Times New Roman" panose="02020603050405020304" pitchFamily="18" charset="0"/>
                <a:cs typeface="Times New Roman" panose="02020603050405020304" pitchFamily="18" charset="0"/>
              </a:rPr>
              <a:t>R</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T </a:t>
            </a:r>
            <a:r>
              <a:rPr lang="en-US" sz="2400" dirty="0">
                <a:latin typeface="Times New Roman" panose="02020603050405020304" pitchFamily="18" charset="0"/>
                <a:cs typeface="Times New Roman" panose="02020603050405020304" pitchFamily="18" charset="0"/>
              </a:rPr>
              <a:t>then becomes the </a:t>
            </a:r>
            <a:r>
              <a:rPr lang="en-US" sz="2400" b="1" dirty="0">
                <a:latin typeface="Times New Roman" panose="02020603050405020304" pitchFamily="18" charset="0"/>
                <a:cs typeface="Times New Roman" panose="02020603050405020304" pitchFamily="18" charset="0"/>
              </a:rPr>
              <a:t>transmission medium</a:t>
            </a:r>
            <a:r>
              <a:rPr lang="en-US" sz="2400" dirty="0">
                <a:latin typeface="Times New Roman" panose="02020603050405020304" pitchFamily="18" charset="0"/>
                <a:cs typeface="Times New Roman" panose="02020603050405020304" pitchFamily="18" charset="0"/>
              </a:rPr>
              <a:t>. If an outsider, </a:t>
            </a:r>
            <a:r>
              <a:rPr lang="en-US" sz="2400" i="1" dirty="0">
                <a:latin typeface="Times New Roman" panose="02020603050405020304" pitchFamily="18" charset="0"/>
                <a:cs typeface="Times New Roman" panose="02020603050405020304" pitchFamily="18" charset="0"/>
              </a:rPr>
              <a:t>O</a:t>
            </a:r>
            <a:r>
              <a:rPr lang="en-US" sz="2400" dirty="0">
                <a:latin typeface="Times New Roman" panose="02020603050405020304" pitchFamily="18" charset="0"/>
                <a:cs typeface="Times New Roman" panose="02020603050405020304" pitchFamily="18" charset="0"/>
              </a:rPr>
              <a:t>, wants to access the message (to read, change, or even destroy it), we call </a:t>
            </a:r>
            <a:r>
              <a:rPr lang="en-US" sz="2400" i="1" dirty="0">
                <a:latin typeface="Times New Roman" panose="02020603050405020304" pitchFamily="18" charset="0"/>
                <a:cs typeface="Times New Roman" panose="02020603050405020304" pitchFamily="18" charset="0"/>
              </a:rPr>
              <a:t>O </a:t>
            </a:r>
            <a:r>
              <a:rPr lang="en-US" sz="2400" dirty="0">
                <a:latin typeface="Times New Roman" panose="02020603050405020304" pitchFamily="18" charset="0"/>
                <a:cs typeface="Times New Roman" panose="02020603050405020304" pitchFamily="18" charset="0"/>
              </a:rPr>
              <a:t>an </a:t>
            </a:r>
            <a:r>
              <a:rPr lang="en-US" sz="2400" b="1" dirty="0">
                <a:latin typeface="Times New Roman" panose="02020603050405020304" pitchFamily="18" charset="0"/>
                <a:cs typeface="Times New Roman" panose="02020603050405020304" pitchFamily="18" charset="0"/>
              </a:rPr>
              <a:t>interceptor </a:t>
            </a:r>
            <a:r>
              <a:rPr lang="en-US" sz="2400" dirty="0">
                <a:latin typeface="Times New Roman" panose="02020603050405020304" pitchFamily="18" charset="0"/>
                <a:cs typeface="Times New Roman" panose="02020603050405020304" pitchFamily="18" charset="0"/>
              </a:rPr>
              <a:t>or </a:t>
            </a:r>
            <a:r>
              <a:rPr lang="en-US" sz="2400" b="1" dirty="0">
                <a:latin typeface="Times New Roman" panose="02020603050405020304" pitchFamily="18" charset="0"/>
                <a:cs typeface="Times New Roman" panose="02020603050405020304" pitchFamily="18" charset="0"/>
              </a:rPr>
              <a:t>intruder</a:t>
            </a:r>
            <a:r>
              <a:rPr lang="en-US" sz="2400" dirty="0">
                <a:latin typeface="Times New Roman" panose="02020603050405020304" pitchFamily="18" charset="0"/>
                <a:cs typeface="Times New Roman" panose="02020603050405020304" pitchFamily="18" charset="0"/>
              </a:rPr>
              <a:t>. Any time after </a:t>
            </a:r>
            <a:r>
              <a:rPr lang="en-US" sz="2400" i="1" dirty="0">
                <a:latin typeface="Times New Roman" panose="02020603050405020304" pitchFamily="18" charset="0"/>
                <a:cs typeface="Times New Roman" panose="02020603050405020304" pitchFamily="18" charset="0"/>
              </a:rPr>
              <a:t>S </a:t>
            </a:r>
            <a:r>
              <a:rPr lang="en-US" sz="2400" dirty="0">
                <a:latin typeface="Times New Roman" panose="02020603050405020304" pitchFamily="18" charset="0"/>
                <a:cs typeface="Times New Roman" panose="02020603050405020304" pitchFamily="18" charset="0"/>
              </a:rPr>
              <a:t>transmits the message via </a:t>
            </a:r>
            <a:r>
              <a:rPr lang="en-US" sz="2400" i="1" dirty="0">
                <a:latin typeface="Times New Roman" panose="02020603050405020304" pitchFamily="18" charset="0"/>
                <a:cs typeface="Times New Roman" panose="02020603050405020304" pitchFamily="18" charset="0"/>
              </a:rPr>
              <a:t>T</a:t>
            </a:r>
            <a:r>
              <a:rPr lang="en-US" sz="2400" dirty="0">
                <a:latin typeface="Times New Roman" panose="02020603050405020304" pitchFamily="18" charset="0"/>
                <a:cs typeface="Times New Roman" panose="02020603050405020304" pitchFamily="18" charset="0"/>
              </a:rPr>
              <a:t>, it is </a:t>
            </a:r>
            <a:r>
              <a:rPr lang="en-US" sz="2400" b="1" dirty="0">
                <a:solidFill>
                  <a:srgbClr val="00B0F0"/>
                </a:solidFill>
                <a:latin typeface="Times New Roman" panose="02020603050405020304" pitchFamily="18" charset="0"/>
                <a:cs typeface="Times New Roman" panose="02020603050405020304" pitchFamily="18" charset="0"/>
              </a:rPr>
              <a:t>vulnerable to exploitation</a:t>
            </a:r>
            <a:r>
              <a:rPr lang="en-US" sz="2400" dirty="0">
                <a:latin typeface="Times New Roman" panose="02020603050405020304" pitchFamily="18" charset="0"/>
                <a:cs typeface="Times New Roman" panose="02020603050405020304" pitchFamily="18" charset="0"/>
              </a:rPr>
              <a:t>, and </a:t>
            </a:r>
            <a:r>
              <a:rPr lang="en-US" sz="2400" i="1" dirty="0">
                <a:latin typeface="Times New Roman" panose="02020603050405020304" pitchFamily="18" charset="0"/>
                <a:cs typeface="Times New Roman" panose="02020603050405020304" pitchFamily="18" charset="0"/>
              </a:rPr>
              <a:t>O </a:t>
            </a:r>
            <a:r>
              <a:rPr lang="en-US" sz="2400" dirty="0">
                <a:latin typeface="Times New Roman" panose="02020603050405020304" pitchFamily="18" charset="0"/>
                <a:cs typeface="Times New Roman" panose="02020603050405020304" pitchFamily="18" charset="0"/>
              </a:rPr>
              <a:t>might try to access it in any of the following ways:</a:t>
            </a: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 </a:t>
            </a:r>
            <a:r>
              <a:rPr lang="en-US" sz="2400" b="1" i="1" dirty="0">
                <a:solidFill>
                  <a:srgbClr val="FF0000"/>
                </a:solidFill>
                <a:latin typeface="Times New Roman" panose="02020603050405020304" pitchFamily="18" charset="0"/>
                <a:cs typeface="Times New Roman" panose="02020603050405020304" pitchFamily="18" charset="0"/>
              </a:rPr>
              <a:t>block</a:t>
            </a:r>
            <a:r>
              <a:rPr lang="en-US" sz="2400" i="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it, by preventing its reaching R, thereby affecting the availability of the </a:t>
            </a:r>
            <a:r>
              <a:rPr lang="en-IN" sz="2400" dirty="0">
                <a:latin typeface="Times New Roman" panose="02020603050405020304" pitchFamily="18" charset="0"/>
                <a:cs typeface="Times New Roman" panose="02020603050405020304" pitchFamily="18" charset="0"/>
              </a:rPr>
              <a:t>message</a:t>
            </a:r>
          </a:p>
          <a:p>
            <a:pPr algn="just"/>
            <a:r>
              <a:rPr lang="en-US" sz="2400" dirty="0">
                <a:latin typeface="Times New Roman" panose="02020603050405020304" pitchFamily="18" charset="0"/>
                <a:cs typeface="Times New Roman" panose="02020603050405020304" pitchFamily="18" charset="0"/>
              </a:rPr>
              <a:t>• </a:t>
            </a:r>
            <a:r>
              <a:rPr lang="en-US" sz="2400" b="1" i="1" dirty="0">
                <a:solidFill>
                  <a:srgbClr val="0070C0"/>
                </a:solidFill>
                <a:latin typeface="Times New Roman" panose="02020603050405020304" pitchFamily="18" charset="0"/>
                <a:cs typeface="Times New Roman" panose="02020603050405020304" pitchFamily="18" charset="0"/>
              </a:rPr>
              <a:t>intercept </a:t>
            </a:r>
            <a:r>
              <a:rPr lang="en-US" sz="2400" dirty="0">
                <a:latin typeface="Times New Roman" panose="02020603050405020304" pitchFamily="18" charset="0"/>
                <a:cs typeface="Times New Roman" panose="02020603050405020304" pitchFamily="18" charset="0"/>
              </a:rPr>
              <a:t>it, by reading or listening to the message, thereby affecting the </a:t>
            </a:r>
            <a:r>
              <a:rPr lang="en-IN" sz="2400" dirty="0">
                <a:latin typeface="Times New Roman" panose="02020603050405020304" pitchFamily="18" charset="0"/>
                <a:cs typeface="Times New Roman" panose="02020603050405020304" pitchFamily="18" charset="0"/>
              </a:rPr>
              <a:t>confidentiality of the message</a:t>
            </a:r>
          </a:p>
          <a:p>
            <a:pPr algn="just"/>
            <a:r>
              <a:rPr lang="en-US" sz="2400" dirty="0">
                <a:latin typeface="Times New Roman" panose="02020603050405020304" pitchFamily="18" charset="0"/>
                <a:cs typeface="Times New Roman" panose="02020603050405020304" pitchFamily="18" charset="0"/>
              </a:rPr>
              <a:t>• </a:t>
            </a:r>
            <a:r>
              <a:rPr lang="en-US" sz="2400" b="1" i="1" dirty="0">
                <a:solidFill>
                  <a:srgbClr val="00B050"/>
                </a:solidFill>
                <a:latin typeface="Times New Roman" panose="02020603050405020304" pitchFamily="18" charset="0"/>
                <a:cs typeface="Times New Roman" panose="02020603050405020304" pitchFamily="18" charset="0"/>
              </a:rPr>
              <a:t>modify </a:t>
            </a:r>
            <a:r>
              <a:rPr lang="en-US" sz="2400" dirty="0">
                <a:latin typeface="Times New Roman" panose="02020603050405020304" pitchFamily="18" charset="0"/>
                <a:cs typeface="Times New Roman" panose="02020603050405020304" pitchFamily="18" charset="0"/>
              </a:rPr>
              <a:t>it, by seizing the message and changing it in some way, affecting the </a:t>
            </a:r>
            <a:r>
              <a:rPr lang="en-IN" sz="2400" dirty="0">
                <a:latin typeface="Times New Roman" panose="02020603050405020304" pitchFamily="18" charset="0"/>
                <a:cs typeface="Times New Roman" panose="02020603050405020304" pitchFamily="18" charset="0"/>
              </a:rPr>
              <a:t>message’s integrity</a:t>
            </a:r>
          </a:p>
          <a:p>
            <a:pPr algn="just"/>
            <a:r>
              <a:rPr lang="en-US" sz="2400" dirty="0">
                <a:latin typeface="Times New Roman" panose="02020603050405020304" pitchFamily="18" charset="0"/>
                <a:cs typeface="Times New Roman" panose="02020603050405020304" pitchFamily="18" charset="0"/>
              </a:rPr>
              <a:t>• </a:t>
            </a:r>
            <a:r>
              <a:rPr lang="en-US" sz="2400" b="1" i="1" dirty="0">
                <a:solidFill>
                  <a:schemeClr val="tx2"/>
                </a:solidFill>
                <a:latin typeface="Times New Roman" panose="02020603050405020304" pitchFamily="18" charset="0"/>
                <a:cs typeface="Times New Roman" panose="02020603050405020304" pitchFamily="18" charset="0"/>
              </a:rPr>
              <a:t>fabricate </a:t>
            </a:r>
            <a:r>
              <a:rPr lang="en-US" sz="2400" dirty="0">
                <a:latin typeface="Times New Roman" panose="02020603050405020304" pitchFamily="18" charset="0"/>
                <a:cs typeface="Times New Roman" panose="02020603050405020304" pitchFamily="18" charset="0"/>
              </a:rPr>
              <a:t>an authentic-looking message, arranging for it to be delivered as if it came from </a:t>
            </a:r>
            <a:r>
              <a:rPr lang="en-US" sz="2400" i="1" dirty="0">
                <a:latin typeface="Times New Roman" panose="02020603050405020304" pitchFamily="18" charset="0"/>
                <a:cs typeface="Times New Roman" panose="02020603050405020304" pitchFamily="18" charset="0"/>
              </a:rPr>
              <a:t>S</a:t>
            </a:r>
            <a:r>
              <a:rPr lang="en-US" sz="2400" dirty="0">
                <a:latin typeface="Times New Roman" panose="02020603050405020304" pitchFamily="18" charset="0"/>
                <a:cs typeface="Times New Roman" panose="02020603050405020304" pitchFamily="18" charset="0"/>
              </a:rPr>
              <a:t>, thereby also affecting the integrity of the message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95665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Slide Number Placeholder 1"/>
          <p:cNvSpPr>
            <a:spLocks noGrp="1"/>
          </p:cNvSpPr>
          <p:nvPr>
            <p:ph type="sldNum" sz="quarter" idx="10"/>
          </p:nvPr>
        </p:nvSpPr>
        <p:spPr>
          <a:noFill/>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1200">
                <a:solidFill>
                  <a:schemeClr val="bg2"/>
                </a:solidFill>
              </a:rPr>
              <a:t>6.</a:t>
            </a:r>
            <a:fld id="{2F75936B-F3E8-41B3-A725-0FE3ABF61B8F}" type="slidenum">
              <a:rPr lang="en-US" altLang="en-US" sz="1200" smtClean="0">
                <a:solidFill>
                  <a:schemeClr val="bg2"/>
                </a:solidFill>
              </a:rPr>
              <a:pPr/>
              <a:t>20</a:t>
            </a:fld>
            <a:endParaRPr lang="en-US" altLang="en-US" sz="1200">
              <a:solidFill>
                <a:schemeClr val="bg2"/>
              </a:solidFill>
            </a:endParaRPr>
          </a:p>
        </p:txBody>
      </p:sp>
      <p:sp>
        <p:nvSpPr>
          <p:cNvPr id="1120258" name="Rectangle 2"/>
          <p:cNvSpPr>
            <a:spLocks noChangeArrowheads="1"/>
          </p:cNvSpPr>
          <p:nvPr/>
        </p:nvSpPr>
        <p:spPr bwMode="auto">
          <a:xfrm>
            <a:off x="-81640" y="0"/>
            <a:ext cx="11987213" cy="6858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en-US" altLang="en-US">
              <a:effectLst>
                <a:outerShdw blurRad="38100" dist="38100" dir="2700000" algn="tl">
                  <a:srgbClr val="FFFFFF"/>
                </a:outerShdw>
              </a:effectLst>
              <a:latin typeface="Times New Roman" pitchFamily="18" charset="0"/>
            </a:endParaRPr>
          </a:p>
        </p:txBody>
      </p:sp>
      <p:sp>
        <p:nvSpPr>
          <p:cNvPr id="1120259" name="Text Box 3"/>
          <p:cNvSpPr txBox="1">
            <a:spLocks noChangeArrowheads="1"/>
          </p:cNvSpPr>
          <p:nvPr/>
        </p:nvSpPr>
        <p:spPr bwMode="auto">
          <a:xfrm>
            <a:off x="299680" y="76200"/>
            <a:ext cx="782441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defRPr/>
            </a:pPr>
            <a:r>
              <a:rPr lang="en-US" altLang="en-US" sz="3600" dirty="0">
                <a:solidFill>
                  <a:srgbClr val="C00000"/>
                </a:solidFill>
                <a:effectLst>
                  <a:outerShdw blurRad="38100" dist="38100" dir="2700000" algn="tl">
                    <a:srgbClr val="C0C0C0"/>
                  </a:outerShdw>
                </a:effectLst>
                <a:latin typeface="Times" pitchFamily="18" charset="0"/>
              </a:rPr>
              <a:t>Single Round  in DES Algorithm</a:t>
            </a:r>
          </a:p>
        </p:txBody>
      </p:sp>
      <p:sp>
        <p:nvSpPr>
          <p:cNvPr id="9221" name="Text Box 4"/>
          <p:cNvSpPr txBox="1">
            <a:spLocks noChangeArrowheads="1"/>
          </p:cNvSpPr>
          <p:nvPr/>
        </p:nvSpPr>
        <p:spPr bwMode="auto">
          <a:xfrm>
            <a:off x="10788492" y="640080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endParaRPr lang="en-US" altLang="en-US" sz="1800">
              <a:latin typeface="Times New Roman" pitchFamily="18" charset="0"/>
            </a:endParaRPr>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6291" y="774410"/>
            <a:ext cx="9989282" cy="5774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14" y="3030296"/>
            <a:ext cx="1758462" cy="658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3173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Slide Number Placeholder 1"/>
          <p:cNvSpPr>
            <a:spLocks noGrp="1"/>
          </p:cNvSpPr>
          <p:nvPr>
            <p:ph type="sldNum" sz="quarter" idx="10"/>
          </p:nvPr>
        </p:nvSpPr>
        <p:spPr>
          <a:noFill/>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1200">
                <a:solidFill>
                  <a:schemeClr val="bg2"/>
                </a:solidFill>
              </a:rPr>
              <a:t>6.</a:t>
            </a:r>
            <a:fld id="{2F75936B-F3E8-41B3-A725-0FE3ABF61B8F}" type="slidenum">
              <a:rPr lang="en-US" altLang="en-US" sz="1200" smtClean="0">
                <a:solidFill>
                  <a:schemeClr val="bg2"/>
                </a:solidFill>
              </a:rPr>
              <a:pPr/>
              <a:t>21</a:t>
            </a:fld>
            <a:endParaRPr lang="en-US" altLang="en-US" sz="1200">
              <a:solidFill>
                <a:schemeClr val="bg2"/>
              </a:solidFill>
            </a:endParaRPr>
          </a:p>
        </p:txBody>
      </p:sp>
      <p:sp>
        <p:nvSpPr>
          <p:cNvPr id="1120258" name="Rectangle 2"/>
          <p:cNvSpPr>
            <a:spLocks noChangeArrowheads="1"/>
          </p:cNvSpPr>
          <p:nvPr/>
        </p:nvSpPr>
        <p:spPr bwMode="auto">
          <a:xfrm>
            <a:off x="-81640" y="0"/>
            <a:ext cx="11987213" cy="6858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en-US" altLang="en-US">
              <a:effectLst>
                <a:outerShdw blurRad="38100" dist="38100" dir="2700000" algn="tl">
                  <a:srgbClr val="FFFFFF"/>
                </a:outerShdw>
              </a:effectLst>
              <a:latin typeface="Times New Roman" pitchFamily="18" charset="0"/>
            </a:endParaRPr>
          </a:p>
        </p:txBody>
      </p:sp>
      <p:sp>
        <p:nvSpPr>
          <p:cNvPr id="1120259" name="Text Box 3"/>
          <p:cNvSpPr txBox="1">
            <a:spLocks noChangeArrowheads="1"/>
          </p:cNvSpPr>
          <p:nvPr/>
        </p:nvSpPr>
        <p:spPr bwMode="auto">
          <a:xfrm>
            <a:off x="299679" y="76200"/>
            <a:ext cx="1160589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defRPr/>
            </a:pPr>
            <a:r>
              <a:rPr lang="en-US" altLang="en-US" sz="3600" dirty="0">
                <a:solidFill>
                  <a:srgbClr val="C00000"/>
                </a:solidFill>
                <a:effectLst>
                  <a:outerShdw blurRad="38100" dist="38100" dir="2700000" algn="tl">
                    <a:srgbClr val="C0C0C0"/>
                  </a:outerShdw>
                </a:effectLst>
                <a:latin typeface="Times" pitchFamily="18" charset="0"/>
              </a:rPr>
              <a:t>Single Round  in DES Algorithm (</a:t>
            </a:r>
            <a:r>
              <a:rPr lang="en-US" altLang="en-US" sz="3600" dirty="0" err="1">
                <a:solidFill>
                  <a:srgbClr val="C00000"/>
                </a:solidFill>
                <a:effectLst>
                  <a:outerShdw blurRad="38100" dist="38100" dir="2700000" algn="tl">
                    <a:srgbClr val="C0C0C0"/>
                  </a:outerShdw>
                </a:effectLst>
                <a:latin typeface="Times" pitchFamily="18" charset="0"/>
              </a:rPr>
              <a:t>Mangler</a:t>
            </a:r>
            <a:r>
              <a:rPr lang="en-US" altLang="en-US" sz="3600" dirty="0">
                <a:solidFill>
                  <a:srgbClr val="C00000"/>
                </a:solidFill>
                <a:effectLst>
                  <a:outerShdw blurRad="38100" dist="38100" dir="2700000" algn="tl">
                    <a:srgbClr val="C0C0C0"/>
                  </a:outerShdw>
                </a:effectLst>
                <a:latin typeface="Times" pitchFamily="18" charset="0"/>
              </a:rPr>
              <a:t> Function)</a:t>
            </a:r>
          </a:p>
        </p:txBody>
      </p:sp>
      <p:sp>
        <p:nvSpPr>
          <p:cNvPr id="9221" name="Text Box 4"/>
          <p:cNvSpPr txBox="1">
            <a:spLocks noChangeArrowheads="1"/>
          </p:cNvSpPr>
          <p:nvPr/>
        </p:nvSpPr>
        <p:spPr bwMode="auto">
          <a:xfrm>
            <a:off x="10788492" y="640080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endParaRPr lang="en-US" altLang="en-US" sz="1800">
              <a:latin typeface="Times New Roman" pitchFamily="18" charset="0"/>
            </a:endParaRPr>
          </a:p>
        </p:txBody>
      </p:sp>
      <p:pic>
        <p:nvPicPr>
          <p:cNvPr id="81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394" y="843792"/>
            <a:ext cx="8624698" cy="5557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4685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Slide Number Placeholder 1"/>
          <p:cNvSpPr>
            <a:spLocks noGrp="1"/>
          </p:cNvSpPr>
          <p:nvPr>
            <p:ph type="sldNum" sz="quarter" idx="10"/>
          </p:nvPr>
        </p:nvSpPr>
        <p:spPr>
          <a:noFill/>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1200">
                <a:solidFill>
                  <a:schemeClr val="bg2"/>
                </a:solidFill>
              </a:rPr>
              <a:t>6.</a:t>
            </a:r>
            <a:fld id="{2F75936B-F3E8-41B3-A725-0FE3ABF61B8F}" type="slidenum">
              <a:rPr lang="en-US" altLang="en-US" sz="1200" smtClean="0">
                <a:solidFill>
                  <a:schemeClr val="bg2"/>
                </a:solidFill>
              </a:rPr>
              <a:pPr/>
              <a:t>22</a:t>
            </a:fld>
            <a:endParaRPr lang="en-US" altLang="en-US" sz="1200">
              <a:solidFill>
                <a:schemeClr val="bg2"/>
              </a:solidFill>
            </a:endParaRPr>
          </a:p>
        </p:txBody>
      </p:sp>
      <p:sp>
        <p:nvSpPr>
          <p:cNvPr id="1120258" name="Rectangle 2"/>
          <p:cNvSpPr>
            <a:spLocks noChangeArrowheads="1"/>
          </p:cNvSpPr>
          <p:nvPr/>
        </p:nvSpPr>
        <p:spPr bwMode="auto">
          <a:xfrm>
            <a:off x="-81640" y="0"/>
            <a:ext cx="11987213" cy="6858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en-US" altLang="en-US">
              <a:effectLst>
                <a:outerShdw blurRad="38100" dist="38100" dir="2700000" algn="tl">
                  <a:srgbClr val="FFFFFF"/>
                </a:outerShdw>
              </a:effectLst>
              <a:latin typeface="Times New Roman" pitchFamily="18" charset="0"/>
            </a:endParaRPr>
          </a:p>
        </p:txBody>
      </p:sp>
      <p:sp>
        <p:nvSpPr>
          <p:cNvPr id="1120259" name="Text Box 3"/>
          <p:cNvSpPr txBox="1">
            <a:spLocks noChangeArrowheads="1"/>
          </p:cNvSpPr>
          <p:nvPr/>
        </p:nvSpPr>
        <p:spPr bwMode="auto">
          <a:xfrm>
            <a:off x="299680" y="76200"/>
            <a:ext cx="782441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defRPr/>
            </a:pPr>
            <a:r>
              <a:rPr lang="en-US" altLang="en-US" sz="3600" dirty="0">
                <a:solidFill>
                  <a:srgbClr val="C00000"/>
                </a:solidFill>
                <a:effectLst>
                  <a:outerShdw blurRad="38100" dist="38100" dir="2700000" algn="tl">
                    <a:srgbClr val="C0C0C0"/>
                  </a:outerShdw>
                </a:effectLst>
                <a:latin typeface="Times" pitchFamily="18" charset="0"/>
              </a:rPr>
              <a:t>Single Round  in DES Algorithm</a:t>
            </a:r>
          </a:p>
        </p:txBody>
      </p:sp>
      <p:sp>
        <p:nvSpPr>
          <p:cNvPr id="9221" name="Text Box 4"/>
          <p:cNvSpPr txBox="1">
            <a:spLocks noChangeArrowheads="1"/>
          </p:cNvSpPr>
          <p:nvPr/>
        </p:nvSpPr>
        <p:spPr bwMode="auto">
          <a:xfrm>
            <a:off x="10788492" y="640080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endParaRPr lang="en-US" altLang="en-US" sz="1800">
              <a:latin typeface="Times New Roman" pitchFamily="18" charset="0"/>
            </a:endParaRP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2839" y="970724"/>
            <a:ext cx="6438254" cy="5614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6899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Slide Number Placeholder 1"/>
          <p:cNvSpPr>
            <a:spLocks noGrp="1"/>
          </p:cNvSpPr>
          <p:nvPr>
            <p:ph type="sldNum" sz="quarter" idx="10"/>
          </p:nvPr>
        </p:nvSpPr>
        <p:spPr>
          <a:noFill/>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1200">
                <a:solidFill>
                  <a:schemeClr val="bg2"/>
                </a:solidFill>
              </a:rPr>
              <a:t>6.</a:t>
            </a:r>
            <a:fld id="{2F75936B-F3E8-41B3-A725-0FE3ABF61B8F}" type="slidenum">
              <a:rPr lang="en-US" altLang="en-US" sz="1200" smtClean="0">
                <a:solidFill>
                  <a:schemeClr val="bg2"/>
                </a:solidFill>
              </a:rPr>
              <a:pPr/>
              <a:t>23</a:t>
            </a:fld>
            <a:endParaRPr lang="en-US" altLang="en-US" sz="1200">
              <a:solidFill>
                <a:schemeClr val="bg2"/>
              </a:solidFill>
            </a:endParaRPr>
          </a:p>
        </p:txBody>
      </p:sp>
      <p:sp>
        <p:nvSpPr>
          <p:cNvPr id="1120258" name="Rectangle 2"/>
          <p:cNvSpPr>
            <a:spLocks noChangeArrowheads="1"/>
          </p:cNvSpPr>
          <p:nvPr/>
        </p:nvSpPr>
        <p:spPr bwMode="auto">
          <a:xfrm>
            <a:off x="-81640" y="0"/>
            <a:ext cx="11987213" cy="6858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en-US" altLang="en-US">
              <a:effectLst>
                <a:outerShdw blurRad="38100" dist="38100" dir="2700000" algn="tl">
                  <a:srgbClr val="FFFFFF"/>
                </a:outerShdw>
              </a:effectLst>
              <a:latin typeface="Times New Roman" pitchFamily="18" charset="0"/>
            </a:endParaRPr>
          </a:p>
        </p:txBody>
      </p:sp>
      <p:sp>
        <p:nvSpPr>
          <p:cNvPr id="1120259" name="Text Box 3"/>
          <p:cNvSpPr txBox="1">
            <a:spLocks noChangeArrowheads="1"/>
          </p:cNvSpPr>
          <p:nvPr/>
        </p:nvSpPr>
        <p:spPr bwMode="auto">
          <a:xfrm>
            <a:off x="299680" y="76200"/>
            <a:ext cx="782441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defRPr/>
            </a:pPr>
            <a:r>
              <a:rPr lang="en-US" altLang="en-US" sz="3600" dirty="0">
                <a:solidFill>
                  <a:srgbClr val="C00000"/>
                </a:solidFill>
                <a:effectLst>
                  <a:outerShdw blurRad="38100" dist="38100" dir="2700000" algn="tl">
                    <a:srgbClr val="C0C0C0"/>
                  </a:outerShdw>
                </a:effectLst>
                <a:latin typeface="Times" pitchFamily="18" charset="0"/>
              </a:rPr>
              <a:t>Single Round  in DES Algorithm</a:t>
            </a:r>
          </a:p>
        </p:txBody>
      </p:sp>
      <p:sp>
        <p:nvSpPr>
          <p:cNvPr id="9221" name="Text Box 4"/>
          <p:cNvSpPr txBox="1">
            <a:spLocks noChangeArrowheads="1"/>
          </p:cNvSpPr>
          <p:nvPr/>
        </p:nvSpPr>
        <p:spPr bwMode="auto">
          <a:xfrm>
            <a:off x="10788492" y="640080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endParaRPr lang="en-US" altLang="en-US" sz="1800">
              <a:latin typeface="Times New Roman" pitchFamily="18" charset="0"/>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450" y="961291"/>
            <a:ext cx="11537491" cy="5439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9920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Slide Number Placeholder 1"/>
          <p:cNvSpPr>
            <a:spLocks noGrp="1"/>
          </p:cNvSpPr>
          <p:nvPr>
            <p:ph type="sldNum" sz="quarter" idx="10"/>
          </p:nvPr>
        </p:nvSpPr>
        <p:spPr>
          <a:noFill/>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1200">
                <a:solidFill>
                  <a:schemeClr val="bg2"/>
                </a:solidFill>
              </a:rPr>
              <a:t>6.</a:t>
            </a:r>
            <a:fld id="{2F75936B-F3E8-41B3-A725-0FE3ABF61B8F}" type="slidenum">
              <a:rPr lang="en-US" altLang="en-US" sz="1200" smtClean="0">
                <a:solidFill>
                  <a:schemeClr val="bg2"/>
                </a:solidFill>
              </a:rPr>
              <a:pPr/>
              <a:t>24</a:t>
            </a:fld>
            <a:endParaRPr lang="en-US" altLang="en-US" sz="1200">
              <a:solidFill>
                <a:schemeClr val="bg2"/>
              </a:solidFill>
            </a:endParaRPr>
          </a:p>
        </p:txBody>
      </p:sp>
      <p:sp>
        <p:nvSpPr>
          <p:cNvPr id="1120258" name="Rectangle 2"/>
          <p:cNvSpPr>
            <a:spLocks noChangeArrowheads="1"/>
          </p:cNvSpPr>
          <p:nvPr/>
        </p:nvSpPr>
        <p:spPr bwMode="auto">
          <a:xfrm>
            <a:off x="-81640" y="0"/>
            <a:ext cx="11987213" cy="6858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en-US" altLang="en-US">
              <a:effectLst>
                <a:outerShdw blurRad="38100" dist="38100" dir="2700000" algn="tl">
                  <a:srgbClr val="FFFFFF"/>
                </a:outerShdw>
              </a:effectLst>
              <a:latin typeface="Times New Roman" pitchFamily="18" charset="0"/>
            </a:endParaRPr>
          </a:p>
        </p:txBody>
      </p:sp>
      <p:sp>
        <p:nvSpPr>
          <p:cNvPr id="1120259" name="Text Box 3"/>
          <p:cNvSpPr txBox="1">
            <a:spLocks noChangeArrowheads="1"/>
          </p:cNvSpPr>
          <p:nvPr/>
        </p:nvSpPr>
        <p:spPr bwMode="auto">
          <a:xfrm>
            <a:off x="299680" y="76200"/>
            <a:ext cx="782441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defRPr/>
            </a:pPr>
            <a:r>
              <a:rPr lang="en-US" altLang="en-US" sz="3600" dirty="0">
                <a:solidFill>
                  <a:srgbClr val="C00000"/>
                </a:solidFill>
                <a:effectLst>
                  <a:outerShdw blurRad="38100" dist="38100" dir="2700000" algn="tl">
                    <a:srgbClr val="C0C0C0"/>
                  </a:outerShdw>
                </a:effectLst>
                <a:latin typeface="Times" pitchFamily="18" charset="0"/>
              </a:rPr>
              <a:t>Single Round  in DES Algorithm</a:t>
            </a:r>
          </a:p>
        </p:txBody>
      </p:sp>
      <p:sp>
        <p:nvSpPr>
          <p:cNvPr id="9221" name="Text Box 4"/>
          <p:cNvSpPr txBox="1">
            <a:spLocks noChangeArrowheads="1"/>
          </p:cNvSpPr>
          <p:nvPr/>
        </p:nvSpPr>
        <p:spPr bwMode="auto">
          <a:xfrm>
            <a:off x="10788492" y="640080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endParaRPr lang="en-US" altLang="en-US" sz="1800">
              <a:latin typeface="Times New Roman" pitchFamily="18" charset="0"/>
            </a:endParaRP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361" y="1307326"/>
            <a:ext cx="10684242" cy="4137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6934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Slide Number Placeholder 1"/>
          <p:cNvSpPr>
            <a:spLocks noGrp="1"/>
          </p:cNvSpPr>
          <p:nvPr>
            <p:ph type="sldNum" sz="quarter" idx="10"/>
          </p:nvPr>
        </p:nvSpPr>
        <p:spPr>
          <a:noFill/>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1200">
                <a:solidFill>
                  <a:schemeClr val="bg2"/>
                </a:solidFill>
              </a:rPr>
              <a:t>6.</a:t>
            </a:r>
            <a:fld id="{2F75936B-F3E8-41B3-A725-0FE3ABF61B8F}" type="slidenum">
              <a:rPr lang="en-US" altLang="en-US" sz="1200" smtClean="0">
                <a:solidFill>
                  <a:schemeClr val="bg2"/>
                </a:solidFill>
              </a:rPr>
              <a:pPr/>
              <a:t>25</a:t>
            </a:fld>
            <a:endParaRPr lang="en-US" altLang="en-US" sz="1200">
              <a:solidFill>
                <a:schemeClr val="bg2"/>
              </a:solidFill>
            </a:endParaRPr>
          </a:p>
        </p:txBody>
      </p:sp>
      <p:sp>
        <p:nvSpPr>
          <p:cNvPr id="1120258" name="Rectangle 2"/>
          <p:cNvSpPr>
            <a:spLocks noChangeArrowheads="1"/>
          </p:cNvSpPr>
          <p:nvPr/>
        </p:nvSpPr>
        <p:spPr bwMode="auto">
          <a:xfrm>
            <a:off x="-81640" y="0"/>
            <a:ext cx="11987213" cy="6858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en-US" altLang="en-US">
              <a:effectLst>
                <a:outerShdw blurRad="38100" dist="38100" dir="2700000" algn="tl">
                  <a:srgbClr val="FFFFFF"/>
                </a:outerShdw>
              </a:effectLst>
              <a:latin typeface="Times New Roman" pitchFamily="18" charset="0"/>
            </a:endParaRPr>
          </a:p>
        </p:txBody>
      </p:sp>
      <p:sp>
        <p:nvSpPr>
          <p:cNvPr id="1120259" name="Text Box 3"/>
          <p:cNvSpPr txBox="1">
            <a:spLocks noChangeArrowheads="1"/>
          </p:cNvSpPr>
          <p:nvPr/>
        </p:nvSpPr>
        <p:spPr bwMode="auto">
          <a:xfrm>
            <a:off x="299680" y="76200"/>
            <a:ext cx="782441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defRPr/>
            </a:pPr>
            <a:r>
              <a:rPr lang="en-US" altLang="en-US" sz="3600" dirty="0">
                <a:solidFill>
                  <a:srgbClr val="C00000"/>
                </a:solidFill>
                <a:effectLst>
                  <a:outerShdw blurRad="38100" dist="38100" dir="2700000" algn="tl">
                    <a:srgbClr val="C0C0C0"/>
                  </a:outerShdw>
                </a:effectLst>
                <a:latin typeface="Times" pitchFamily="18" charset="0"/>
              </a:rPr>
              <a:t>DES Decryption</a:t>
            </a:r>
          </a:p>
        </p:txBody>
      </p:sp>
      <p:sp>
        <p:nvSpPr>
          <p:cNvPr id="9221" name="Text Box 4"/>
          <p:cNvSpPr txBox="1">
            <a:spLocks noChangeArrowheads="1"/>
          </p:cNvSpPr>
          <p:nvPr/>
        </p:nvSpPr>
        <p:spPr bwMode="auto">
          <a:xfrm>
            <a:off x="10788492" y="640080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endParaRPr lang="en-US" altLang="en-US" sz="1800">
              <a:latin typeface="Times New Roman" pitchFamily="18" charset="0"/>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0343" y="744205"/>
            <a:ext cx="3236648" cy="6025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007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1"/>
          <p:cNvSpPr>
            <a:spLocks noGrp="1"/>
          </p:cNvSpPr>
          <p:nvPr>
            <p:ph type="sldNum" sz="quarter" idx="10"/>
          </p:nvPr>
        </p:nvSpPr>
        <p:spPr>
          <a:noFill/>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1200">
                <a:solidFill>
                  <a:schemeClr val="bg2"/>
                </a:solidFill>
              </a:rPr>
              <a:t>6.</a:t>
            </a:r>
            <a:fld id="{038270B7-0B8E-4D8F-98FE-708EADEA51B1}" type="slidenum">
              <a:rPr lang="en-US" altLang="en-US" sz="1200" smtClean="0">
                <a:solidFill>
                  <a:schemeClr val="bg2"/>
                </a:solidFill>
              </a:rPr>
              <a:pPr/>
              <a:t>26</a:t>
            </a:fld>
            <a:endParaRPr lang="en-US" altLang="en-US" sz="1200">
              <a:solidFill>
                <a:schemeClr val="bg2"/>
              </a:solidFill>
            </a:endParaRPr>
          </a:p>
        </p:txBody>
      </p:sp>
      <p:sp>
        <p:nvSpPr>
          <p:cNvPr id="10243" name="Rectangle 2"/>
          <p:cNvSpPr>
            <a:spLocks noChangeArrowheads="1"/>
          </p:cNvSpPr>
          <p:nvPr/>
        </p:nvSpPr>
        <p:spPr bwMode="ltGray">
          <a:xfrm>
            <a:off x="480738" y="107951"/>
            <a:ext cx="574387"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0244" name="Rectangle 3"/>
          <p:cNvSpPr>
            <a:spLocks noChangeArrowheads="1"/>
          </p:cNvSpPr>
          <p:nvPr/>
        </p:nvSpPr>
        <p:spPr bwMode="ltGray">
          <a:xfrm>
            <a:off x="982286" y="107951"/>
            <a:ext cx="430791"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0245" name="Rectangle 4"/>
          <p:cNvSpPr>
            <a:spLocks noChangeArrowheads="1"/>
          </p:cNvSpPr>
          <p:nvPr/>
        </p:nvSpPr>
        <p:spPr bwMode="ltGray">
          <a:xfrm>
            <a:off x="643065" y="530226"/>
            <a:ext cx="553576"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0246" name="Rectangle 5"/>
          <p:cNvSpPr>
            <a:spLocks noChangeArrowheads="1"/>
          </p:cNvSpPr>
          <p:nvPr/>
        </p:nvSpPr>
        <p:spPr bwMode="ltGray">
          <a:xfrm>
            <a:off x="1127964" y="530226"/>
            <a:ext cx="482818"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0247" name="Rectangle 6"/>
          <p:cNvSpPr>
            <a:spLocks noChangeArrowheads="1"/>
          </p:cNvSpPr>
          <p:nvPr/>
        </p:nvSpPr>
        <p:spPr bwMode="ltGray">
          <a:xfrm>
            <a:off x="99893" y="457201"/>
            <a:ext cx="734634"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0248" name="Rectangle 7"/>
          <p:cNvSpPr>
            <a:spLocks noChangeArrowheads="1"/>
          </p:cNvSpPr>
          <p:nvPr/>
        </p:nvSpPr>
        <p:spPr bwMode="gray">
          <a:xfrm>
            <a:off x="932339" y="1"/>
            <a:ext cx="41622"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0249" name="Rectangle 8"/>
          <p:cNvSpPr>
            <a:spLocks noChangeArrowheads="1"/>
          </p:cNvSpPr>
          <p:nvPr/>
        </p:nvSpPr>
        <p:spPr bwMode="gray">
          <a:xfrm>
            <a:off x="580632" y="533400"/>
            <a:ext cx="10784329"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0250" name="Rectangle 9"/>
          <p:cNvSpPr>
            <a:spLocks noChangeArrowheads="1"/>
          </p:cNvSpPr>
          <p:nvPr/>
        </p:nvSpPr>
        <p:spPr bwMode="auto">
          <a:xfrm>
            <a:off x="299681" y="914401"/>
            <a:ext cx="11387852" cy="5191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just"/>
            <a:endParaRPr lang="en-US" altLang="en-US" sz="2800" i="1">
              <a:latin typeface="Times New Roman" pitchFamily="18" charset="0"/>
            </a:endParaRPr>
          </a:p>
        </p:txBody>
      </p:sp>
      <p:sp>
        <p:nvSpPr>
          <p:cNvPr id="10251" name="Text Box 10"/>
          <p:cNvSpPr txBox="1">
            <a:spLocks noChangeArrowheads="1"/>
          </p:cNvSpPr>
          <p:nvPr/>
        </p:nvSpPr>
        <p:spPr bwMode="auto">
          <a:xfrm>
            <a:off x="1498401" y="316992"/>
            <a:ext cx="539282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i="1" dirty="0">
                <a:solidFill>
                  <a:schemeClr val="hlink"/>
                </a:solidFill>
                <a:latin typeface="Times New Roman" pitchFamily="18" charset="0"/>
              </a:rPr>
              <a:t>Initial and Final Permutations</a:t>
            </a:r>
          </a:p>
        </p:txBody>
      </p:sp>
      <p:pic>
        <p:nvPicPr>
          <p:cNvPr id="10252"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2876" y="1828800"/>
            <a:ext cx="7107001" cy="3417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53" name="Text Box 12"/>
          <p:cNvSpPr txBox="1">
            <a:spLocks noChangeArrowheads="1"/>
          </p:cNvSpPr>
          <p:nvPr/>
        </p:nvSpPr>
        <p:spPr bwMode="auto">
          <a:xfrm>
            <a:off x="1598295" y="990600"/>
            <a:ext cx="557800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400" dirty="0">
                <a:solidFill>
                  <a:schemeClr val="folHlink"/>
                </a:solidFill>
                <a:latin typeface="Times New Roman" pitchFamily="18" charset="0"/>
              </a:rPr>
              <a:t>Figure </a:t>
            </a:r>
            <a:r>
              <a:rPr lang="en-US" altLang="en-US" sz="2000" i="1" dirty="0">
                <a:latin typeface="Times New Roman" pitchFamily="18" charset="0"/>
              </a:rPr>
              <a:t>Initial and final permutation steps in DES</a:t>
            </a:r>
          </a:p>
        </p:txBody>
      </p:sp>
    </p:spTree>
    <p:extLst>
      <p:ext uri="{BB962C8B-B14F-4D97-AF65-F5344CB8AC3E}">
        <p14:creationId xmlns:p14="http://schemas.microsoft.com/office/powerpoint/2010/main" val="34595965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1"/>
          <p:cNvSpPr>
            <a:spLocks noGrp="1"/>
          </p:cNvSpPr>
          <p:nvPr>
            <p:ph type="sldNum" sz="quarter" idx="10"/>
          </p:nvPr>
        </p:nvSpPr>
        <p:spPr>
          <a:noFill/>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1200">
                <a:solidFill>
                  <a:schemeClr val="bg2"/>
                </a:solidFill>
              </a:rPr>
              <a:t>6.</a:t>
            </a:r>
            <a:fld id="{FAC4FFB1-7A02-4822-A26B-8BA32BF6B44E}" type="slidenum">
              <a:rPr lang="en-US" altLang="en-US" sz="1200" smtClean="0">
                <a:solidFill>
                  <a:schemeClr val="bg2"/>
                </a:solidFill>
              </a:rPr>
              <a:pPr/>
              <a:t>27</a:t>
            </a:fld>
            <a:endParaRPr lang="en-US" altLang="en-US" sz="1200">
              <a:solidFill>
                <a:schemeClr val="bg2"/>
              </a:solidFill>
            </a:endParaRPr>
          </a:p>
        </p:txBody>
      </p:sp>
      <p:sp>
        <p:nvSpPr>
          <p:cNvPr id="15363" name="Rectangle 2"/>
          <p:cNvSpPr>
            <a:spLocks noChangeArrowheads="1"/>
          </p:cNvSpPr>
          <p:nvPr/>
        </p:nvSpPr>
        <p:spPr bwMode="ltGray">
          <a:xfrm>
            <a:off x="480738" y="107951"/>
            <a:ext cx="574387"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5364" name="Rectangle 3"/>
          <p:cNvSpPr>
            <a:spLocks noChangeArrowheads="1"/>
          </p:cNvSpPr>
          <p:nvPr/>
        </p:nvSpPr>
        <p:spPr bwMode="ltGray">
          <a:xfrm>
            <a:off x="982286" y="107951"/>
            <a:ext cx="430791"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5365" name="Rectangle 4"/>
          <p:cNvSpPr>
            <a:spLocks noChangeArrowheads="1"/>
          </p:cNvSpPr>
          <p:nvPr/>
        </p:nvSpPr>
        <p:spPr bwMode="ltGray">
          <a:xfrm>
            <a:off x="643065" y="530226"/>
            <a:ext cx="553576"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5366" name="Rectangle 5"/>
          <p:cNvSpPr>
            <a:spLocks noChangeArrowheads="1"/>
          </p:cNvSpPr>
          <p:nvPr/>
        </p:nvSpPr>
        <p:spPr bwMode="ltGray">
          <a:xfrm>
            <a:off x="1127964" y="530226"/>
            <a:ext cx="482818"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5367" name="Rectangle 6"/>
          <p:cNvSpPr>
            <a:spLocks noChangeArrowheads="1"/>
          </p:cNvSpPr>
          <p:nvPr/>
        </p:nvSpPr>
        <p:spPr bwMode="ltGray">
          <a:xfrm>
            <a:off x="99893" y="457201"/>
            <a:ext cx="734634"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5368" name="Rectangle 7"/>
          <p:cNvSpPr>
            <a:spLocks noChangeArrowheads="1"/>
          </p:cNvSpPr>
          <p:nvPr/>
        </p:nvSpPr>
        <p:spPr bwMode="gray">
          <a:xfrm>
            <a:off x="932339" y="1"/>
            <a:ext cx="41622"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5369" name="Rectangle 8"/>
          <p:cNvSpPr>
            <a:spLocks noChangeArrowheads="1"/>
          </p:cNvSpPr>
          <p:nvPr/>
        </p:nvSpPr>
        <p:spPr bwMode="gray">
          <a:xfrm>
            <a:off x="580632" y="533400"/>
            <a:ext cx="10784329"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5370" name="Rectangle 9"/>
          <p:cNvSpPr>
            <a:spLocks noChangeArrowheads="1"/>
          </p:cNvSpPr>
          <p:nvPr/>
        </p:nvSpPr>
        <p:spPr bwMode="auto">
          <a:xfrm>
            <a:off x="299681" y="914400"/>
            <a:ext cx="11387852" cy="52322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just"/>
            <a:r>
              <a:rPr lang="en-US" altLang="en-US" sz="2800" i="1">
                <a:latin typeface="Times New Roman" pitchFamily="18" charset="0"/>
              </a:rPr>
              <a:t>DES uses 16 rounds. Each round of DES is a Feistel cipher.</a:t>
            </a:r>
          </a:p>
        </p:txBody>
      </p:sp>
      <p:sp>
        <p:nvSpPr>
          <p:cNvPr id="15371" name="Text Box 10"/>
          <p:cNvSpPr txBox="1">
            <a:spLocks noChangeArrowheads="1"/>
          </p:cNvSpPr>
          <p:nvPr/>
        </p:nvSpPr>
        <p:spPr bwMode="auto">
          <a:xfrm>
            <a:off x="1498402" y="304800"/>
            <a:ext cx="148470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i="1" dirty="0">
                <a:solidFill>
                  <a:schemeClr val="hlink"/>
                </a:solidFill>
                <a:latin typeface="Times New Roman" pitchFamily="18" charset="0"/>
              </a:rPr>
              <a:t>Rounds</a:t>
            </a:r>
          </a:p>
        </p:txBody>
      </p:sp>
      <p:sp>
        <p:nvSpPr>
          <p:cNvPr id="15372" name="Text Box 13"/>
          <p:cNvSpPr txBox="1">
            <a:spLocks noChangeArrowheads="1"/>
          </p:cNvSpPr>
          <p:nvPr/>
        </p:nvSpPr>
        <p:spPr bwMode="auto">
          <a:xfrm>
            <a:off x="399574" y="3733800"/>
            <a:ext cx="1953035"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400" dirty="0">
                <a:solidFill>
                  <a:schemeClr val="folHlink"/>
                </a:solidFill>
                <a:latin typeface="Times New Roman" pitchFamily="18" charset="0"/>
              </a:rPr>
              <a:t>Figure  </a:t>
            </a:r>
            <a:br>
              <a:rPr lang="en-US" altLang="en-US" sz="2400" dirty="0">
                <a:solidFill>
                  <a:schemeClr val="folHlink"/>
                </a:solidFill>
                <a:latin typeface="Times New Roman" pitchFamily="18" charset="0"/>
              </a:rPr>
            </a:br>
            <a:r>
              <a:rPr lang="en-US" altLang="en-US" sz="2000" i="1" dirty="0">
                <a:latin typeface="Times New Roman" pitchFamily="18" charset="0"/>
              </a:rPr>
              <a:t>A round in DES </a:t>
            </a:r>
            <a:br>
              <a:rPr lang="en-US" altLang="en-US" sz="2000" i="1" dirty="0">
                <a:latin typeface="Times New Roman" pitchFamily="18" charset="0"/>
              </a:rPr>
            </a:br>
            <a:r>
              <a:rPr lang="en-US" altLang="en-US" sz="2000" i="1" dirty="0">
                <a:latin typeface="Times New Roman" pitchFamily="18" charset="0"/>
              </a:rPr>
              <a:t>(encryption site)</a:t>
            </a:r>
          </a:p>
        </p:txBody>
      </p:sp>
      <p:pic>
        <p:nvPicPr>
          <p:cNvPr id="15373"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1916" y="2025650"/>
            <a:ext cx="5608600" cy="452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75033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Slide Number Placeholder 1"/>
          <p:cNvSpPr>
            <a:spLocks noGrp="1"/>
          </p:cNvSpPr>
          <p:nvPr>
            <p:ph type="sldNum" sz="quarter" idx="10"/>
          </p:nvPr>
        </p:nvSpPr>
        <p:spPr>
          <a:noFill/>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1200">
                <a:solidFill>
                  <a:schemeClr val="bg2"/>
                </a:solidFill>
              </a:rPr>
              <a:t>6.</a:t>
            </a:r>
            <a:fld id="{2F75936B-F3E8-41B3-A725-0FE3ABF61B8F}" type="slidenum">
              <a:rPr lang="en-US" altLang="en-US" sz="1200" smtClean="0">
                <a:solidFill>
                  <a:schemeClr val="bg2"/>
                </a:solidFill>
              </a:rPr>
              <a:pPr/>
              <a:t>28</a:t>
            </a:fld>
            <a:endParaRPr lang="en-US" altLang="en-US" sz="1200">
              <a:solidFill>
                <a:schemeClr val="bg2"/>
              </a:solidFill>
            </a:endParaRPr>
          </a:p>
        </p:txBody>
      </p:sp>
      <p:sp>
        <p:nvSpPr>
          <p:cNvPr id="1120258" name="Rectangle 2"/>
          <p:cNvSpPr>
            <a:spLocks noChangeArrowheads="1"/>
          </p:cNvSpPr>
          <p:nvPr/>
        </p:nvSpPr>
        <p:spPr bwMode="auto">
          <a:xfrm>
            <a:off x="-81640" y="0"/>
            <a:ext cx="11987213" cy="6858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en-US" altLang="en-US">
              <a:effectLst>
                <a:outerShdw blurRad="38100" dist="38100" dir="2700000" algn="tl">
                  <a:srgbClr val="FFFFFF"/>
                </a:outerShdw>
              </a:effectLst>
              <a:latin typeface="Times New Roman" pitchFamily="18" charset="0"/>
            </a:endParaRPr>
          </a:p>
        </p:txBody>
      </p:sp>
      <p:sp>
        <p:nvSpPr>
          <p:cNvPr id="9221" name="Text Box 4"/>
          <p:cNvSpPr txBox="1">
            <a:spLocks noChangeArrowheads="1"/>
          </p:cNvSpPr>
          <p:nvPr/>
        </p:nvSpPr>
        <p:spPr bwMode="auto">
          <a:xfrm>
            <a:off x="10788492" y="640080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endParaRPr lang="en-US" altLang="en-US" sz="1800">
              <a:latin typeface="Times New Roman" pitchFamily="18" charset="0"/>
            </a:endParaRP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323" y="178803"/>
            <a:ext cx="9573250" cy="6585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879" y="1539305"/>
            <a:ext cx="4498967" cy="4181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4391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1"/>
          <p:cNvSpPr>
            <a:spLocks noGrp="1"/>
          </p:cNvSpPr>
          <p:nvPr>
            <p:ph type="sldNum" sz="quarter" idx="10"/>
          </p:nvPr>
        </p:nvSpPr>
        <p:spPr>
          <a:noFill/>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1200">
                <a:solidFill>
                  <a:schemeClr val="bg2"/>
                </a:solidFill>
              </a:rPr>
              <a:t>6.</a:t>
            </a:r>
            <a:fld id="{C37833A6-C7BA-4319-BE85-2746C70F1C8E}" type="slidenum">
              <a:rPr lang="en-US" altLang="en-US" sz="1200" smtClean="0">
                <a:solidFill>
                  <a:schemeClr val="bg2"/>
                </a:solidFill>
              </a:rPr>
              <a:pPr/>
              <a:t>29</a:t>
            </a:fld>
            <a:endParaRPr lang="en-US" altLang="en-US" sz="1200">
              <a:solidFill>
                <a:schemeClr val="bg2"/>
              </a:solidFill>
            </a:endParaRPr>
          </a:p>
        </p:txBody>
      </p:sp>
      <p:sp>
        <p:nvSpPr>
          <p:cNvPr id="19459" name="Rectangle 2"/>
          <p:cNvSpPr>
            <a:spLocks noChangeArrowheads="1"/>
          </p:cNvSpPr>
          <p:nvPr/>
        </p:nvSpPr>
        <p:spPr bwMode="ltGray">
          <a:xfrm>
            <a:off x="480738" y="107951"/>
            <a:ext cx="574387"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9460" name="Rectangle 3"/>
          <p:cNvSpPr>
            <a:spLocks noChangeArrowheads="1"/>
          </p:cNvSpPr>
          <p:nvPr/>
        </p:nvSpPr>
        <p:spPr bwMode="ltGray">
          <a:xfrm>
            <a:off x="982286" y="107951"/>
            <a:ext cx="430791"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9461" name="Rectangle 4"/>
          <p:cNvSpPr>
            <a:spLocks noChangeArrowheads="1"/>
          </p:cNvSpPr>
          <p:nvPr/>
        </p:nvSpPr>
        <p:spPr bwMode="ltGray">
          <a:xfrm>
            <a:off x="643065" y="530226"/>
            <a:ext cx="553576"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9462" name="Rectangle 5"/>
          <p:cNvSpPr>
            <a:spLocks noChangeArrowheads="1"/>
          </p:cNvSpPr>
          <p:nvPr/>
        </p:nvSpPr>
        <p:spPr bwMode="ltGray">
          <a:xfrm>
            <a:off x="1127964" y="530226"/>
            <a:ext cx="482818"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9463" name="Rectangle 6"/>
          <p:cNvSpPr>
            <a:spLocks noChangeArrowheads="1"/>
          </p:cNvSpPr>
          <p:nvPr/>
        </p:nvSpPr>
        <p:spPr bwMode="ltGray">
          <a:xfrm>
            <a:off x="99893" y="457201"/>
            <a:ext cx="734634"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9464" name="Rectangle 7"/>
          <p:cNvSpPr>
            <a:spLocks noChangeArrowheads="1"/>
          </p:cNvSpPr>
          <p:nvPr/>
        </p:nvSpPr>
        <p:spPr bwMode="gray">
          <a:xfrm>
            <a:off x="932339" y="1"/>
            <a:ext cx="41622"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9465" name="Rectangle 8"/>
          <p:cNvSpPr>
            <a:spLocks noChangeArrowheads="1"/>
          </p:cNvSpPr>
          <p:nvPr/>
        </p:nvSpPr>
        <p:spPr bwMode="gray">
          <a:xfrm>
            <a:off x="580632" y="533400"/>
            <a:ext cx="10784329"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9224" y="1052514"/>
            <a:ext cx="10085737" cy="4042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5031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Encryption Terminology</a:t>
            </a:r>
          </a:p>
        </p:txBody>
      </p:sp>
      <p:sp>
        <p:nvSpPr>
          <p:cNvPr id="3" name="Content Placeholder 2"/>
          <p:cNvSpPr>
            <a:spLocks noGrp="1"/>
          </p:cNvSpPr>
          <p:nvPr>
            <p:ph idx="1"/>
          </p:nvPr>
        </p:nvSpPr>
        <p:spPr>
          <a:xfrm>
            <a:off x="599361" y="1541585"/>
            <a:ext cx="6366839" cy="4876800"/>
          </a:xfrm>
        </p:spPr>
        <p:txBody>
          <a:bodyPr/>
          <a:lstStyle/>
          <a:p>
            <a:r>
              <a:rPr lang="en-US" dirty="0"/>
              <a:t>Sender</a:t>
            </a:r>
          </a:p>
          <a:p>
            <a:r>
              <a:rPr lang="en-US" dirty="0"/>
              <a:t>Recipient</a:t>
            </a:r>
          </a:p>
          <a:p>
            <a:r>
              <a:rPr lang="en-US" dirty="0"/>
              <a:t>Transmission medium</a:t>
            </a:r>
          </a:p>
          <a:p>
            <a:r>
              <a:rPr lang="en-US" dirty="0"/>
              <a:t>Interceptor/intruder</a:t>
            </a:r>
          </a:p>
          <a:p>
            <a:r>
              <a:rPr lang="en-US" dirty="0"/>
              <a:t>Encrypt, encode, or encipher</a:t>
            </a:r>
          </a:p>
          <a:p>
            <a:r>
              <a:rPr lang="en-US" dirty="0"/>
              <a:t>Decrypt, decode, or decipher</a:t>
            </a:r>
          </a:p>
          <a:p>
            <a:r>
              <a:rPr lang="en-US" dirty="0"/>
              <a:t>Cryptosystem (A system for encryption and decryption)</a:t>
            </a:r>
          </a:p>
          <a:p>
            <a:r>
              <a:rPr lang="en-US" dirty="0"/>
              <a:t>Plaintext</a:t>
            </a:r>
          </a:p>
          <a:p>
            <a:r>
              <a:rPr lang="en-US" dirty="0" err="1"/>
              <a:t>Ciphertext</a:t>
            </a:r>
            <a:endParaRPr lang="en-US" dirty="0"/>
          </a:p>
          <a:p>
            <a:endParaRPr lang="en-US" dirty="0"/>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3</a:t>
            </a:fld>
            <a:endParaRPr lang="en-US">
              <a:latin typeface="Arial"/>
            </a:endParaRPr>
          </a:p>
        </p:txBody>
      </p:sp>
      <p:pic>
        <p:nvPicPr>
          <p:cNvPr id="44034" name="Picture 2">
            <a:extLst>
              <a:ext uri="{FF2B5EF4-FFF2-40B4-BE49-F238E27FC236}">
                <a16:creationId xmlns:a16="http://schemas.microsoft.com/office/drawing/2014/main" id="{668E2FBE-6CB2-2A30-9C16-8066E9012F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7554" y="1524000"/>
            <a:ext cx="4369536" cy="5148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0235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1"/>
          <p:cNvSpPr>
            <a:spLocks noGrp="1"/>
          </p:cNvSpPr>
          <p:nvPr>
            <p:ph type="sldNum" sz="quarter" idx="10"/>
          </p:nvPr>
        </p:nvSpPr>
        <p:spPr>
          <a:noFill/>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1200">
                <a:solidFill>
                  <a:schemeClr val="bg2"/>
                </a:solidFill>
              </a:rPr>
              <a:t>6.</a:t>
            </a:r>
            <a:fld id="{C37833A6-C7BA-4319-BE85-2746C70F1C8E}" type="slidenum">
              <a:rPr lang="en-US" altLang="en-US" sz="1200" smtClean="0">
                <a:solidFill>
                  <a:schemeClr val="bg2"/>
                </a:solidFill>
              </a:rPr>
              <a:pPr/>
              <a:t>30</a:t>
            </a:fld>
            <a:endParaRPr lang="en-US" altLang="en-US" sz="1200">
              <a:solidFill>
                <a:schemeClr val="bg2"/>
              </a:solidFill>
            </a:endParaRPr>
          </a:p>
        </p:txBody>
      </p:sp>
      <p:sp>
        <p:nvSpPr>
          <p:cNvPr id="19459" name="Rectangle 2"/>
          <p:cNvSpPr>
            <a:spLocks noChangeArrowheads="1"/>
          </p:cNvSpPr>
          <p:nvPr/>
        </p:nvSpPr>
        <p:spPr bwMode="ltGray">
          <a:xfrm>
            <a:off x="480738" y="107951"/>
            <a:ext cx="574387"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9460" name="Rectangle 3"/>
          <p:cNvSpPr>
            <a:spLocks noChangeArrowheads="1"/>
          </p:cNvSpPr>
          <p:nvPr/>
        </p:nvSpPr>
        <p:spPr bwMode="ltGray">
          <a:xfrm>
            <a:off x="982286" y="107951"/>
            <a:ext cx="430791"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9461" name="Rectangle 4"/>
          <p:cNvSpPr>
            <a:spLocks noChangeArrowheads="1"/>
          </p:cNvSpPr>
          <p:nvPr/>
        </p:nvSpPr>
        <p:spPr bwMode="ltGray">
          <a:xfrm>
            <a:off x="643065" y="530226"/>
            <a:ext cx="553576"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9462" name="Rectangle 5"/>
          <p:cNvSpPr>
            <a:spLocks noChangeArrowheads="1"/>
          </p:cNvSpPr>
          <p:nvPr/>
        </p:nvSpPr>
        <p:spPr bwMode="ltGray">
          <a:xfrm>
            <a:off x="1127964" y="530226"/>
            <a:ext cx="482818"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9463" name="Rectangle 6"/>
          <p:cNvSpPr>
            <a:spLocks noChangeArrowheads="1"/>
          </p:cNvSpPr>
          <p:nvPr/>
        </p:nvSpPr>
        <p:spPr bwMode="ltGray">
          <a:xfrm>
            <a:off x="99893" y="457201"/>
            <a:ext cx="734634"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9464" name="Rectangle 7"/>
          <p:cNvSpPr>
            <a:spLocks noChangeArrowheads="1"/>
          </p:cNvSpPr>
          <p:nvPr/>
        </p:nvSpPr>
        <p:spPr bwMode="gray">
          <a:xfrm>
            <a:off x="932339" y="1"/>
            <a:ext cx="41622"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9465" name="Rectangle 8"/>
          <p:cNvSpPr>
            <a:spLocks noChangeArrowheads="1"/>
          </p:cNvSpPr>
          <p:nvPr/>
        </p:nvSpPr>
        <p:spPr bwMode="gray">
          <a:xfrm>
            <a:off x="580632" y="533400"/>
            <a:ext cx="10784329"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6288" y="1128714"/>
            <a:ext cx="7897812" cy="393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06677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1"/>
          <p:cNvSpPr>
            <a:spLocks noGrp="1"/>
          </p:cNvSpPr>
          <p:nvPr>
            <p:ph type="sldNum" sz="quarter" idx="10"/>
          </p:nvPr>
        </p:nvSpPr>
        <p:spPr>
          <a:noFill/>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1200">
                <a:solidFill>
                  <a:schemeClr val="bg2"/>
                </a:solidFill>
              </a:rPr>
              <a:t>6.</a:t>
            </a:r>
            <a:fld id="{C37833A6-C7BA-4319-BE85-2746C70F1C8E}" type="slidenum">
              <a:rPr lang="en-US" altLang="en-US" sz="1200" smtClean="0">
                <a:solidFill>
                  <a:schemeClr val="bg2"/>
                </a:solidFill>
              </a:rPr>
              <a:pPr/>
              <a:t>31</a:t>
            </a:fld>
            <a:endParaRPr lang="en-US" altLang="en-US" sz="1200">
              <a:solidFill>
                <a:schemeClr val="bg2"/>
              </a:solidFill>
            </a:endParaRPr>
          </a:p>
        </p:txBody>
      </p:sp>
      <p:sp>
        <p:nvSpPr>
          <p:cNvPr id="19459" name="Rectangle 2"/>
          <p:cNvSpPr>
            <a:spLocks noChangeArrowheads="1"/>
          </p:cNvSpPr>
          <p:nvPr/>
        </p:nvSpPr>
        <p:spPr bwMode="ltGray">
          <a:xfrm>
            <a:off x="480738" y="107951"/>
            <a:ext cx="574387"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9460" name="Rectangle 3"/>
          <p:cNvSpPr>
            <a:spLocks noChangeArrowheads="1"/>
          </p:cNvSpPr>
          <p:nvPr/>
        </p:nvSpPr>
        <p:spPr bwMode="ltGray">
          <a:xfrm>
            <a:off x="982286" y="107951"/>
            <a:ext cx="430791"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9461" name="Rectangle 4"/>
          <p:cNvSpPr>
            <a:spLocks noChangeArrowheads="1"/>
          </p:cNvSpPr>
          <p:nvPr/>
        </p:nvSpPr>
        <p:spPr bwMode="ltGray">
          <a:xfrm>
            <a:off x="643065" y="530226"/>
            <a:ext cx="553576"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9462" name="Rectangle 5"/>
          <p:cNvSpPr>
            <a:spLocks noChangeArrowheads="1"/>
          </p:cNvSpPr>
          <p:nvPr/>
        </p:nvSpPr>
        <p:spPr bwMode="ltGray">
          <a:xfrm>
            <a:off x="1127964" y="530226"/>
            <a:ext cx="482818"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9463" name="Rectangle 6"/>
          <p:cNvSpPr>
            <a:spLocks noChangeArrowheads="1"/>
          </p:cNvSpPr>
          <p:nvPr/>
        </p:nvSpPr>
        <p:spPr bwMode="ltGray">
          <a:xfrm>
            <a:off x="99893" y="457201"/>
            <a:ext cx="734634"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9464" name="Rectangle 7"/>
          <p:cNvSpPr>
            <a:spLocks noChangeArrowheads="1"/>
          </p:cNvSpPr>
          <p:nvPr/>
        </p:nvSpPr>
        <p:spPr bwMode="gray">
          <a:xfrm>
            <a:off x="932339" y="1"/>
            <a:ext cx="41622"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9465" name="Rectangle 8"/>
          <p:cNvSpPr>
            <a:spLocks noChangeArrowheads="1"/>
          </p:cNvSpPr>
          <p:nvPr/>
        </p:nvSpPr>
        <p:spPr bwMode="gray">
          <a:xfrm>
            <a:off x="580632" y="533400"/>
            <a:ext cx="10784329"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93" y="1441940"/>
            <a:ext cx="5447396" cy="3428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1442" y="1441940"/>
            <a:ext cx="6035890" cy="3428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03469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1"/>
          <p:cNvSpPr>
            <a:spLocks noGrp="1"/>
          </p:cNvSpPr>
          <p:nvPr>
            <p:ph type="sldNum" sz="quarter" idx="10"/>
          </p:nvPr>
        </p:nvSpPr>
        <p:spPr>
          <a:noFill/>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1200">
                <a:solidFill>
                  <a:schemeClr val="bg2"/>
                </a:solidFill>
              </a:rPr>
              <a:t>6.</a:t>
            </a:r>
            <a:fld id="{C37833A6-C7BA-4319-BE85-2746C70F1C8E}" type="slidenum">
              <a:rPr lang="en-US" altLang="en-US" sz="1200" smtClean="0">
                <a:solidFill>
                  <a:schemeClr val="bg2"/>
                </a:solidFill>
              </a:rPr>
              <a:pPr/>
              <a:t>32</a:t>
            </a:fld>
            <a:endParaRPr lang="en-US" altLang="en-US" sz="1200">
              <a:solidFill>
                <a:schemeClr val="bg2"/>
              </a:solidFill>
            </a:endParaRPr>
          </a:p>
        </p:txBody>
      </p:sp>
      <p:sp>
        <p:nvSpPr>
          <p:cNvPr id="19459" name="Rectangle 2"/>
          <p:cNvSpPr>
            <a:spLocks noChangeArrowheads="1"/>
          </p:cNvSpPr>
          <p:nvPr/>
        </p:nvSpPr>
        <p:spPr bwMode="ltGray">
          <a:xfrm>
            <a:off x="480738" y="107951"/>
            <a:ext cx="574387"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9460" name="Rectangle 3"/>
          <p:cNvSpPr>
            <a:spLocks noChangeArrowheads="1"/>
          </p:cNvSpPr>
          <p:nvPr/>
        </p:nvSpPr>
        <p:spPr bwMode="ltGray">
          <a:xfrm>
            <a:off x="982286" y="107951"/>
            <a:ext cx="430791"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9461" name="Rectangle 4"/>
          <p:cNvSpPr>
            <a:spLocks noChangeArrowheads="1"/>
          </p:cNvSpPr>
          <p:nvPr/>
        </p:nvSpPr>
        <p:spPr bwMode="ltGray">
          <a:xfrm>
            <a:off x="643065" y="530226"/>
            <a:ext cx="553576"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9462" name="Rectangle 5"/>
          <p:cNvSpPr>
            <a:spLocks noChangeArrowheads="1"/>
          </p:cNvSpPr>
          <p:nvPr/>
        </p:nvSpPr>
        <p:spPr bwMode="ltGray">
          <a:xfrm>
            <a:off x="1127964" y="530226"/>
            <a:ext cx="482818"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9463" name="Rectangle 6"/>
          <p:cNvSpPr>
            <a:spLocks noChangeArrowheads="1"/>
          </p:cNvSpPr>
          <p:nvPr/>
        </p:nvSpPr>
        <p:spPr bwMode="ltGray">
          <a:xfrm>
            <a:off x="99893" y="457201"/>
            <a:ext cx="734634"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9464" name="Rectangle 7"/>
          <p:cNvSpPr>
            <a:spLocks noChangeArrowheads="1"/>
          </p:cNvSpPr>
          <p:nvPr/>
        </p:nvSpPr>
        <p:spPr bwMode="gray">
          <a:xfrm>
            <a:off x="932339" y="1"/>
            <a:ext cx="41622"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9465" name="Rectangle 8"/>
          <p:cNvSpPr>
            <a:spLocks noChangeArrowheads="1"/>
          </p:cNvSpPr>
          <p:nvPr/>
        </p:nvSpPr>
        <p:spPr bwMode="gray">
          <a:xfrm>
            <a:off x="580632" y="533400"/>
            <a:ext cx="10784329"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1569" y="1568694"/>
            <a:ext cx="8621712" cy="348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06677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1"/>
          <p:cNvSpPr>
            <a:spLocks noGrp="1"/>
          </p:cNvSpPr>
          <p:nvPr>
            <p:ph type="sldNum" sz="quarter" idx="10"/>
          </p:nvPr>
        </p:nvSpPr>
        <p:spPr>
          <a:noFill/>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1200">
                <a:solidFill>
                  <a:schemeClr val="bg2"/>
                </a:solidFill>
              </a:rPr>
              <a:t>6.</a:t>
            </a:r>
            <a:fld id="{C37833A6-C7BA-4319-BE85-2746C70F1C8E}" type="slidenum">
              <a:rPr lang="en-US" altLang="en-US" sz="1200" smtClean="0">
                <a:solidFill>
                  <a:schemeClr val="bg2"/>
                </a:solidFill>
              </a:rPr>
              <a:pPr/>
              <a:t>33</a:t>
            </a:fld>
            <a:endParaRPr lang="en-US" altLang="en-US" sz="1200">
              <a:solidFill>
                <a:schemeClr val="bg2"/>
              </a:solidFill>
            </a:endParaRPr>
          </a:p>
        </p:txBody>
      </p:sp>
      <p:sp>
        <p:nvSpPr>
          <p:cNvPr id="19459" name="Rectangle 2"/>
          <p:cNvSpPr>
            <a:spLocks noChangeArrowheads="1"/>
          </p:cNvSpPr>
          <p:nvPr/>
        </p:nvSpPr>
        <p:spPr bwMode="ltGray">
          <a:xfrm>
            <a:off x="480738" y="107951"/>
            <a:ext cx="574387"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9460" name="Rectangle 3"/>
          <p:cNvSpPr>
            <a:spLocks noChangeArrowheads="1"/>
          </p:cNvSpPr>
          <p:nvPr/>
        </p:nvSpPr>
        <p:spPr bwMode="ltGray">
          <a:xfrm>
            <a:off x="982286" y="107951"/>
            <a:ext cx="430791"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9461" name="Rectangle 4"/>
          <p:cNvSpPr>
            <a:spLocks noChangeArrowheads="1"/>
          </p:cNvSpPr>
          <p:nvPr/>
        </p:nvSpPr>
        <p:spPr bwMode="ltGray">
          <a:xfrm>
            <a:off x="643065" y="530226"/>
            <a:ext cx="553576"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9462" name="Rectangle 5"/>
          <p:cNvSpPr>
            <a:spLocks noChangeArrowheads="1"/>
          </p:cNvSpPr>
          <p:nvPr/>
        </p:nvSpPr>
        <p:spPr bwMode="ltGray">
          <a:xfrm>
            <a:off x="1127964" y="530226"/>
            <a:ext cx="482818"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9463" name="Rectangle 6"/>
          <p:cNvSpPr>
            <a:spLocks noChangeArrowheads="1"/>
          </p:cNvSpPr>
          <p:nvPr/>
        </p:nvSpPr>
        <p:spPr bwMode="ltGray">
          <a:xfrm>
            <a:off x="99893" y="457201"/>
            <a:ext cx="734634"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9464" name="Rectangle 7"/>
          <p:cNvSpPr>
            <a:spLocks noChangeArrowheads="1"/>
          </p:cNvSpPr>
          <p:nvPr/>
        </p:nvSpPr>
        <p:spPr bwMode="gray">
          <a:xfrm>
            <a:off x="932339" y="1"/>
            <a:ext cx="41622"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9465" name="Rectangle 8"/>
          <p:cNvSpPr>
            <a:spLocks noChangeArrowheads="1"/>
          </p:cNvSpPr>
          <p:nvPr/>
        </p:nvSpPr>
        <p:spPr bwMode="gray">
          <a:xfrm>
            <a:off x="580632" y="533400"/>
            <a:ext cx="10784329"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286" y="1368425"/>
            <a:ext cx="9697305" cy="3765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06677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1"/>
          <p:cNvSpPr>
            <a:spLocks noGrp="1"/>
          </p:cNvSpPr>
          <p:nvPr>
            <p:ph type="sldNum" sz="quarter" idx="10"/>
          </p:nvPr>
        </p:nvSpPr>
        <p:spPr>
          <a:noFill/>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1200">
                <a:solidFill>
                  <a:schemeClr val="bg2"/>
                </a:solidFill>
              </a:rPr>
              <a:t>6.</a:t>
            </a:r>
            <a:fld id="{877CCBA9-F800-4290-87FC-CD7BB653969A}" type="slidenum">
              <a:rPr lang="en-US" altLang="en-US" sz="1200" smtClean="0">
                <a:solidFill>
                  <a:schemeClr val="bg2"/>
                </a:solidFill>
              </a:rPr>
              <a:pPr/>
              <a:t>34</a:t>
            </a:fld>
            <a:endParaRPr lang="en-US" altLang="en-US" sz="1200">
              <a:solidFill>
                <a:schemeClr val="bg2"/>
              </a:solidFill>
            </a:endParaRPr>
          </a:p>
        </p:txBody>
      </p:sp>
      <p:sp>
        <p:nvSpPr>
          <p:cNvPr id="16387" name="Rectangle 2"/>
          <p:cNvSpPr>
            <a:spLocks noChangeArrowheads="1"/>
          </p:cNvSpPr>
          <p:nvPr/>
        </p:nvSpPr>
        <p:spPr bwMode="ltGray">
          <a:xfrm>
            <a:off x="480738" y="107951"/>
            <a:ext cx="574387"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6388" name="Rectangle 3"/>
          <p:cNvSpPr>
            <a:spLocks noChangeArrowheads="1"/>
          </p:cNvSpPr>
          <p:nvPr/>
        </p:nvSpPr>
        <p:spPr bwMode="ltGray">
          <a:xfrm>
            <a:off x="982286" y="107951"/>
            <a:ext cx="430791"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6389" name="Rectangle 4"/>
          <p:cNvSpPr>
            <a:spLocks noChangeArrowheads="1"/>
          </p:cNvSpPr>
          <p:nvPr/>
        </p:nvSpPr>
        <p:spPr bwMode="ltGray">
          <a:xfrm>
            <a:off x="643065" y="530226"/>
            <a:ext cx="553576"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6390" name="Rectangle 5"/>
          <p:cNvSpPr>
            <a:spLocks noChangeArrowheads="1"/>
          </p:cNvSpPr>
          <p:nvPr/>
        </p:nvSpPr>
        <p:spPr bwMode="ltGray">
          <a:xfrm>
            <a:off x="1127964" y="530226"/>
            <a:ext cx="482818"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6391" name="Rectangle 6"/>
          <p:cNvSpPr>
            <a:spLocks noChangeArrowheads="1"/>
          </p:cNvSpPr>
          <p:nvPr/>
        </p:nvSpPr>
        <p:spPr bwMode="ltGray">
          <a:xfrm>
            <a:off x="99893" y="457201"/>
            <a:ext cx="734634"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6392" name="Rectangle 7"/>
          <p:cNvSpPr>
            <a:spLocks noChangeArrowheads="1"/>
          </p:cNvSpPr>
          <p:nvPr/>
        </p:nvSpPr>
        <p:spPr bwMode="gray">
          <a:xfrm>
            <a:off x="932339" y="1"/>
            <a:ext cx="41622"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6393" name="Rectangle 8"/>
          <p:cNvSpPr>
            <a:spLocks noChangeArrowheads="1"/>
          </p:cNvSpPr>
          <p:nvPr/>
        </p:nvSpPr>
        <p:spPr bwMode="gray">
          <a:xfrm>
            <a:off x="580632" y="533400"/>
            <a:ext cx="10784329"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6394" name="Rectangle 9"/>
          <p:cNvSpPr>
            <a:spLocks noChangeArrowheads="1"/>
          </p:cNvSpPr>
          <p:nvPr/>
        </p:nvSpPr>
        <p:spPr bwMode="auto">
          <a:xfrm>
            <a:off x="299681" y="1065214"/>
            <a:ext cx="11387852" cy="95410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just"/>
            <a:r>
              <a:rPr lang="en-US" altLang="en-US" sz="2800" i="1">
                <a:latin typeface="Times New Roman" pitchFamily="18" charset="0"/>
              </a:rPr>
              <a:t>The heart of DES is the DES function. The DES function applies a 48-bit key to the rightmost 32 bits to produce a 32-bit output. </a:t>
            </a:r>
          </a:p>
        </p:txBody>
      </p:sp>
      <p:sp>
        <p:nvSpPr>
          <p:cNvPr id="16395" name="Text Box 10"/>
          <p:cNvSpPr txBox="1">
            <a:spLocks noChangeArrowheads="1"/>
          </p:cNvSpPr>
          <p:nvPr/>
        </p:nvSpPr>
        <p:spPr bwMode="auto">
          <a:xfrm>
            <a:off x="1498402" y="0"/>
            <a:ext cx="196239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i="1" dirty="0">
                <a:latin typeface="Times New Roman" pitchFamily="18" charset="0"/>
              </a:rPr>
              <a:t>Continued</a:t>
            </a:r>
          </a:p>
        </p:txBody>
      </p:sp>
      <p:sp>
        <p:nvSpPr>
          <p:cNvPr id="16396" name="Text Box 11"/>
          <p:cNvSpPr txBox="1">
            <a:spLocks noChangeArrowheads="1"/>
          </p:cNvSpPr>
          <p:nvPr/>
        </p:nvSpPr>
        <p:spPr bwMode="auto">
          <a:xfrm>
            <a:off x="1544187" y="533400"/>
            <a:ext cx="21948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400">
                <a:solidFill>
                  <a:schemeClr val="folHlink"/>
                </a:solidFill>
                <a:latin typeface="Times New Roman" pitchFamily="18" charset="0"/>
              </a:rPr>
              <a:t>DES Function  </a:t>
            </a:r>
            <a:endParaRPr lang="en-US" altLang="en-US" sz="2000" i="1">
              <a:latin typeface="Times New Roman" pitchFamily="18" charset="0"/>
            </a:endParaRPr>
          </a:p>
        </p:txBody>
      </p:sp>
      <p:pic>
        <p:nvPicPr>
          <p:cNvPr id="16397"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5898" y="2300288"/>
            <a:ext cx="5344299" cy="448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398" name="Text Box 14"/>
          <p:cNvSpPr txBox="1">
            <a:spLocks noChangeArrowheads="1"/>
          </p:cNvSpPr>
          <p:nvPr/>
        </p:nvSpPr>
        <p:spPr bwMode="auto">
          <a:xfrm>
            <a:off x="599361" y="3124200"/>
            <a:ext cx="1665071"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400" dirty="0">
                <a:solidFill>
                  <a:schemeClr val="folHlink"/>
                </a:solidFill>
                <a:latin typeface="Times New Roman" pitchFamily="18" charset="0"/>
              </a:rPr>
              <a:t>Figure   </a:t>
            </a:r>
            <a:br>
              <a:rPr lang="en-US" altLang="en-US" sz="2400" dirty="0">
                <a:solidFill>
                  <a:schemeClr val="folHlink"/>
                </a:solidFill>
                <a:latin typeface="Times New Roman" pitchFamily="18" charset="0"/>
              </a:rPr>
            </a:br>
            <a:r>
              <a:rPr lang="en-US" altLang="en-US" sz="2000" i="1" dirty="0">
                <a:latin typeface="Times New Roman" pitchFamily="18" charset="0"/>
              </a:rPr>
              <a:t>DES function</a:t>
            </a:r>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8155081" y="4233960"/>
              <a:ext cx="276083" cy="48600"/>
            </p14:xfrm>
          </p:contentPart>
        </mc:Choice>
        <mc:Fallback xmlns="">
          <p:pic>
            <p:nvPicPr>
              <p:cNvPr id="3" name="Ink 2"/>
              <p:cNvPicPr/>
              <p:nvPr/>
            </p:nvPicPr>
            <p:blipFill>
              <a:blip r:embed="rId5"/>
              <a:stretch>
                <a:fillRect/>
              </a:stretch>
            </p:blipFill>
            <p:spPr>
              <a:xfrm>
                <a:off x="8146082" y="4224960"/>
                <a:ext cx="294081" cy="60840"/>
              </a:xfrm>
              <a:prstGeom prst="rect">
                <a:avLst/>
              </a:prstGeom>
            </p:spPr>
          </p:pic>
        </mc:Fallback>
      </mc:AlternateContent>
    </p:spTree>
    <p:extLst>
      <p:ext uri="{BB962C8B-B14F-4D97-AF65-F5344CB8AC3E}">
        <p14:creationId xmlns:p14="http://schemas.microsoft.com/office/powerpoint/2010/main" val="7045331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1"/>
          <p:cNvSpPr>
            <a:spLocks noGrp="1"/>
          </p:cNvSpPr>
          <p:nvPr>
            <p:ph type="sldNum" sz="quarter" idx="10"/>
          </p:nvPr>
        </p:nvSpPr>
        <p:spPr>
          <a:noFill/>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1200">
                <a:solidFill>
                  <a:schemeClr val="bg2"/>
                </a:solidFill>
              </a:rPr>
              <a:t>6.</a:t>
            </a:r>
            <a:fld id="{CE64D035-ACA3-4994-BFB6-A88539277427}" type="slidenum">
              <a:rPr lang="en-US" altLang="en-US" sz="1200" smtClean="0">
                <a:solidFill>
                  <a:schemeClr val="bg2"/>
                </a:solidFill>
              </a:rPr>
              <a:pPr/>
              <a:t>35</a:t>
            </a:fld>
            <a:endParaRPr lang="en-US" altLang="en-US" sz="1200">
              <a:solidFill>
                <a:schemeClr val="bg2"/>
              </a:solidFill>
            </a:endParaRPr>
          </a:p>
        </p:txBody>
      </p:sp>
      <p:sp>
        <p:nvSpPr>
          <p:cNvPr id="17411" name="Rectangle 2"/>
          <p:cNvSpPr>
            <a:spLocks noChangeArrowheads="1"/>
          </p:cNvSpPr>
          <p:nvPr/>
        </p:nvSpPr>
        <p:spPr bwMode="ltGray">
          <a:xfrm>
            <a:off x="480738" y="107951"/>
            <a:ext cx="574387"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7412" name="Rectangle 3"/>
          <p:cNvSpPr>
            <a:spLocks noChangeArrowheads="1"/>
          </p:cNvSpPr>
          <p:nvPr/>
        </p:nvSpPr>
        <p:spPr bwMode="ltGray">
          <a:xfrm>
            <a:off x="982286" y="107951"/>
            <a:ext cx="430791"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7413" name="Rectangle 4"/>
          <p:cNvSpPr>
            <a:spLocks noChangeArrowheads="1"/>
          </p:cNvSpPr>
          <p:nvPr/>
        </p:nvSpPr>
        <p:spPr bwMode="ltGray">
          <a:xfrm>
            <a:off x="643065" y="530226"/>
            <a:ext cx="553576"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7414" name="Rectangle 5"/>
          <p:cNvSpPr>
            <a:spLocks noChangeArrowheads="1"/>
          </p:cNvSpPr>
          <p:nvPr/>
        </p:nvSpPr>
        <p:spPr bwMode="ltGray">
          <a:xfrm>
            <a:off x="1127964" y="530226"/>
            <a:ext cx="482818"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7415" name="Rectangle 6"/>
          <p:cNvSpPr>
            <a:spLocks noChangeArrowheads="1"/>
          </p:cNvSpPr>
          <p:nvPr/>
        </p:nvSpPr>
        <p:spPr bwMode="ltGray">
          <a:xfrm>
            <a:off x="99893" y="457201"/>
            <a:ext cx="734634"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7416" name="Rectangle 7"/>
          <p:cNvSpPr>
            <a:spLocks noChangeArrowheads="1"/>
          </p:cNvSpPr>
          <p:nvPr/>
        </p:nvSpPr>
        <p:spPr bwMode="gray">
          <a:xfrm>
            <a:off x="932339" y="1"/>
            <a:ext cx="41622"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7417" name="Rectangle 8"/>
          <p:cNvSpPr>
            <a:spLocks noChangeArrowheads="1"/>
          </p:cNvSpPr>
          <p:nvPr/>
        </p:nvSpPr>
        <p:spPr bwMode="gray">
          <a:xfrm>
            <a:off x="580632" y="533400"/>
            <a:ext cx="10784329"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7418" name="Rectangle 9"/>
          <p:cNvSpPr>
            <a:spLocks noChangeArrowheads="1"/>
          </p:cNvSpPr>
          <p:nvPr/>
        </p:nvSpPr>
        <p:spPr bwMode="auto">
          <a:xfrm>
            <a:off x="299681" y="838201"/>
            <a:ext cx="11387852" cy="16303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just">
              <a:lnSpc>
                <a:spcPct val="120000"/>
              </a:lnSpc>
            </a:pPr>
            <a:r>
              <a:rPr lang="en-US" altLang="en-US" sz="2800" i="1">
                <a:solidFill>
                  <a:schemeClr val="folHlink"/>
                </a:solidFill>
                <a:latin typeface="Times New Roman" pitchFamily="18" charset="0"/>
              </a:rPr>
              <a:t>Expansion P-box</a:t>
            </a:r>
          </a:p>
          <a:p>
            <a:pPr algn="just">
              <a:lnSpc>
                <a:spcPct val="120000"/>
              </a:lnSpc>
            </a:pPr>
            <a:r>
              <a:rPr lang="en-US" altLang="en-US" sz="2800" i="1">
                <a:latin typeface="Times New Roman" pitchFamily="18" charset="0"/>
              </a:rPr>
              <a:t>Since R</a:t>
            </a:r>
            <a:r>
              <a:rPr lang="en-US" altLang="en-US" sz="2800" i="1" baseline="-25000">
                <a:latin typeface="Times New Roman" pitchFamily="18" charset="0"/>
              </a:rPr>
              <a:t>I−1</a:t>
            </a:r>
            <a:r>
              <a:rPr lang="en-US" altLang="en-US" sz="2800" i="1">
                <a:latin typeface="Times New Roman" pitchFamily="18" charset="0"/>
              </a:rPr>
              <a:t> is a 32-bit input and K</a:t>
            </a:r>
            <a:r>
              <a:rPr lang="en-US" altLang="en-US" sz="2800" i="1" baseline="-25000">
                <a:latin typeface="Times New Roman" pitchFamily="18" charset="0"/>
              </a:rPr>
              <a:t>I</a:t>
            </a:r>
            <a:r>
              <a:rPr lang="en-US" altLang="en-US" sz="2800" i="1">
                <a:latin typeface="Times New Roman" pitchFamily="18" charset="0"/>
              </a:rPr>
              <a:t> is a 48-bit key, we first need to expand R</a:t>
            </a:r>
            <a:r>
              <a:rPr lang="en-US" altLang="en-US" sz="2800" i="1" baseline="-25000">
                <a:latin typeface="Times New Roman" pitchFamily="18" charset="0"/>
              </a:rPr>
              <a:t>I−1</a:t>
            </a:r>
            <a:r>
              <a:rPr lang="en-US" altLang="en-US" sz="2800" i="1">
                <a:latin typeface="Times New Roman" pitchFamily="18" charset="0"/>
              </a:rPr>
              <a:t> to 48 bits. </a:t>
            </a:r>
          </a:p>
        </p:txBody>
      </p:sp>
      <p:sp>
        <p:nvSpPr>
          <p:cNvPr id="17419" name="Text Box 10"/>
          <p:cNvSpPr txBox="1">
            <a:spLocks noChangeArrowheads="1"/>
          </p:cNvSpPr>
          <p:nvPr/>
        </p:nvSpPr>
        <p:spPr bwMode="auto">
          <a:xfrm>
            <a:off x="1498401" y="0"/>
            <a:ext cx="17572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i="1" dirty="0">
                <a:latin typeface="Times New Roman" pitchFamily="18" charset="0"/>
              </a:rPr>
              <a:t>Continue</a:t>
            </a:r>
          </a:p>
        </p:txBody>
      </p:sp>
      <p:pic>
        <p:nvPicPr>
          <p:cNvPr id="17420"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74" y="4049714"/>
            <a:ext cx="11287959" cy="1284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421" name="Text Box 14"/>
          <p:cNvSpPr txBox="1">
            <a:spLocks noChangeArrowheads="1"/>
          </p:cNvSpPr>
          <p:nvPr/>
        </p:nvSpPr>
        <p:spPr bwMode="auto">
          <a:xfrm>
            <a:off x="3902089" y="3276600"/>
            <a:ext cx="362394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400" dirty="0">
                <a:solidFill>
                  <a:schemeClr val="folHlink"/>
                </a:solidFill>
                <a:latin typeface="Times New Roman" pitchFamily="18" charset="0"/>
              </a:rPr>
              <a:t>Figure </a:t>
            </a:r>
            <a:r>
              <a:rPr lang="en-US" altLang="en-US" sz="2000" i="1" dirty="0">
                <a:latin typeface="Times New Roman" pitchFamily="18" charset="0"/>
              </a:rPr>
              <a:t>Expansion permutation</a:t>
            </a:r>
          </a:p>
        </p:txBody>
      </p:sp>
    </p:spTree>
    <p:extLst>
      <p:ext uri="{BB962C8B-B14F-4D97-AF65-F5344CB8AC3E}">
        <p14:creationId xmlns:p14="http://schemas.microsoft.com/office/powerpoint/2010/main" val="19245159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1"/>
          <p:cNvSpPr>
            <a:spLocks noGrp="1"/>
          </p:cNvSpPr>
          <p:nvPr>
            <p:ph type="sldNum" sz="quarter" idx="10"/>
          </p:nvPr>
        </p:nvSpPr>
        <p:spPr>
          <a:noFill/>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1200">
                <a:solidFill>
                  <a:schemeClr val="bg2"/>
                </a:solidFill>
              </a:rPr>
              <a:t>6.</a:t>
            </a:r>
            <a:fld id="{CD718B9F-0CDA-4637-A276-365CB1977253}" type="slidenum">
              <a:rPr lang="en-US" altLang="en-US" sz="1200" smtClean="0">
                <a:solidFill>
                  <a:schemeClr val="bg2"/>
                </a:solidFill>
              </a:rPr>
              <a:pPr/>
              <a:t>36</a:t>
            </a:fld>
            <a:endParaRPr lang="en-US" altLang="en-US" sz="1200">
              <a:solidFill>
                <a:schemeClr val="bg2"/>
              </a:solidFill>
            </a:endParaRPr>
          </a:p>
        </p:txBody>
      </p:sp>
      <p:sp>
        <p:nvSpPr>
          <p:cNvPr id="18435" name="Rectangle 2"/>
          <p:cNvSpPr>
            <a:spLocks noChangeArrowheads="1"/>
          </p:cNvSpPr>
          <p:nvPr/>
        </p:nvSpPr>
        <p:spPr bwMode="ltGray">
          <a:xfrm>
            <a:off x="480738" y="107951"/>
            <a:ext cx="574387"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8436" name="Rectangle 3"/>
          <p:cNvSpPr>
            <a:spLocks noChangeArrowheads="1"/>
          </p:cNvSpPr>
          <p:nvPr/>
        </p:nvSpPr>
        <p:spPr bwMode="ltGray">
          <a:xfrm>
            <a:off x="982286" y="107951"/>
            <a:ext cx="430791"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8437" name="Rectangle 4"/>
          <p:cNvSpPr>
            <a:spLocks noChangeArrowheads="1"/>
          </p:cNvSpPr>
          <p:nvPr/>
        </p:nvSpPr>
        <p:spPr bwMode="ltGray">
          <a:xfrm>
            <a:off x="643065" y="530226"/>
            <a:ext cx="553576"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8438" name="Rectangle 5"/>
          <p:cNvSpPr>
            <a:spLocks noChangeArrowheads="1"/>
          </p:cNvSpPr>
          <p:nvPr/>
        </p:nvSpPr>
        <p:spPr bwMode="ltGray">
          <a:xfrm>
            <a:off x="1127964" y="530226"/>
            <a:ext cx="482818"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8439" name="Rectangle 6"/>
          <p:cNvSpPr>
            <a:spLocks noChangeArrowheads="1"/>
          </p:cNvSpPr>
          <p:nvPr/>
        </p:nvSpPr>
        <p:spPr bwMode="ltGray">
          <a:xfrm>
            <a:off x="99893" y="457201"/>
            <a:ext cx="734634"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8440" name="Rectangle 7"/>
          <p:cNvSpPr>
            <a:spLocks noChangeArrowheads="1"/>
          </p:cNvSpPr>
          <p:nvPr/>
        </p:nvSpPr>
        <p:spPr bwMode="gray">
          <a:xfrm>
            <a:off x="932339" y="1"/>
            <a:ext cx="41622"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8441" name="Rectangle 8"/>
          <p:cNvSpPr>
            <a:spLocks noChangeArrowheads="1"/>
          </p:cNvSpPr>
          <p:nvPr/>
        </p:nvSpPr>
        <p:spPr bwMode="gray">
          <a:xfrm>
            <a:off x="580632" y="533400"/>
            <a:ext cx="10784329"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8442" name="Rectangle 9"/>
          <p:cNvSpPr>
            <a:spLocks noChangeArrowheads="1"/>
          </p:cNvSpPr>
          <p:nvPr/>
        </p:nvSpPr>
        <p:spPr bwMode="auto">
          <a:xfrm>
            <a:off x="299681" y="838201"/>
            <a:ext cx="11387852" cy="11264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just">
              <a:lnSpc>
                <a:spcPct val="120000"/>
              </a:lnSpc>
            </a:pPr>
            <a:r>
              <a:rPr lang="en-US" altLang="en-US" sz="2800" i="1">
                <a:latin typeface="Times New Roman" pitchFamily="18" charset="0"/>
              </a:rPr>
              <a:t>Although the relationship between the input and output can be defined mathematically, DES uses Table 6.2 to define this P-box.</a:t>
            </a:r>
          </a:p>
        </p:txBody>
      </p:sp>
      <p:sp>
        <p:nvSpPr>
          <p:cNvPr id="18443" name="Text Box 10"/>
          <p:cNvSpPr txBox="1">
            <a:spLocks noChangeArrowheads="1"/>
          </p:cNvSpPr>
          <p:nvPr/>
        </p:nvSpPr>
        <p:spPr bwMode="auto">
          <a:xfrm>
            <a:off x="1498401" y="0"/>
            <a:ext cx="17572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i="1" dirty="0">
                <a:latin typeface="Times New Roman" pitchFamily="18" charset="0"/>
              </a:rPr>
              <a:t>Continue</a:t>
            </a:r>
          </a:p>
        </p:txBody>
      </p:sp>
      <p:pic>
        <p:nvPicPr>
          <p:cNvPr id="18444"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8455" y="3182938"/>
            <a:ext cx="9240143" cy="3217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45" name="Text Box 14"/>
          <p:cNvSpPr txBox="1">
            <a:spLocks noChangeArrowheads="1"/>
          </p:cNvSpPr>
          <p:nvPr/>
        </p:nvSpPr>
        <p:spPr bwMode="auto">
          <a:xfrm>
            <a:off x="2896910" y="2667000"/>
            <a:ext cx="35451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400" dirty="0">
                <a:solidFill>
                  <a:schemeClr val="folHlink"/>
                </a:solidFill>
                <a:latin typeface="Times New Roman" pitchFamily="18" charset="0"/>
              </a:rPr>
              <a:t>Table   </a:t>
            </a:r>
            <a:r>
              <a:rPr lang="en-US" altLang="en-US" sz="2000" i="1" dirty="0">
                <a:latin typeface="Times New Roman" pitchFamily="18" charset="0"/>
              </a:rPr>
              <a:t>Expansion P-box table</a:t>
            </a:r>
          </a:p>
        </p:txBody>
      </p:sp>
    </p:spTree>
    <p:extLst>
      <p:ext uri="{BB962C8B-B14F-4D97-AF65-F5344CB8AC3E}">
        <p14:creationId xmlns:p14="http://schemas.microsoft.com/office/powerpoint/2010/main" val="2694254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1"/>
          <p:cNvSpPr>
            <a:spLocks noGrp="1"/>
          </p:cNvSpPr>
          <p:nvPr>
            <p:ph type="sldNum" sz="quarter" idx="10"/>
          </p:nvPr>
        </p:nvSpPr>
        <p:spPr>
          <a:noFill/>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1200">
                <a:solidFill>
                  <a:schemeClr val="bg2"/>
                </a:solidFill>
              </a:rPr>
              <a:t>6.</a:t>
            </a:r>
            <a:fld id="{C37833A6-C7BA-4319-BE85-2746C70F1C8E}" type="slidenum">
              <a:rPr lang="en-US" altLang="en-US" sz="1200" smtClean="0">
                <a:solidFill>
                  <a:schemeClr val="bg2"/>
                </a:solidFill>
              </a:rPr>
              <a:pPr/>
              <a:t>37</a:t>
            </a:fld>
            <a:endParaRPr lang="en-US" altLang="en-US" sz="1200">
              <a:solidFill>
                <a:schemeClr val="bg2"/>
              </a:solidFill>
            </a:endParaRPr>
          </a:p>
        </p:txBody>
      </p:sp>
      <p:sp>
        <p:nvSpPr>
          <p:cNvPr id="19459" name="Rectangle 2"/>
          <p:cNvSpPr>
            <a:spLocks noChangeArrowheads="1"/>
          </p:cNvSpPr>
          <p:nvPr/>
        </p:nvSpPr>
        <p:spPr bwMode="ltGray">
          <a:xfrm>
            <a:off x="480738" y="107951"/>
            <a:ext cx="574387"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9460" name="Rectangle 3"/>
          <p:cNvSpPr>
            <a:spLocks noChangeArrowheads="1"/>
          </p:cNvSpPr>
          <p:nvPr/>
        </p:nvSpPr>
        <p:spPr bwMode="ltGray">
          <a:xfrm>
            <a:off x="982286" y="107951"/>
            <a:ext cx="430791"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9461" name="Rectangle 4"/>
          <p:cNvSpPr>
            <a:spLocks noChangeArrowheads="1"/>
          </p:cNvSpPr>
          <p:nvPr/>
        </p:nvSpPr>
        <p:spPr bwMode="ltGray">
          <a:xfrm>
            <a:off x="643065" y="530226"/>
            <a:ext cx="553576"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9462" name="Rectangle 5"/>
          <p:cNvSpPr>
            <a:spLocks noChangeArrowheads="1"/>
          </p:cNvSpPr>
          <p:nvPr/>
        </p:nvSpPr>
        <p:spPr bwMode="ltGray">
          <a:xfrm>
            <a:off x="1127964" y="530226"/>
            <a:ext cx="482818"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9463" name="Rectangle 6"/>
          <p:cNvSpPr>
            <a:spLocks noChangeArrowheads="1"/>
          </p:cNvSpPr>
          <p:nvPr/>
        </p:nvSpPr>
        <p:spPr bwMode="ltGray">
          <a:xfrm>
            <a:off x="99893" y="457201"/>
            <a:ext cx="734634"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9464" name="Rectangle 7"/>
          <p:cNvSpPr>
            <a:spLocks noChangeArrowheads="1"/>
          </p:cNvSpPr>
          <p:nvPr/>
        </p:nvSpPr>
        <p:spPr bwMode="gray">
          <a:xfrm>
            <a:off x="932339" y="1"/>
            <a:ext cx="41622"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9465" name="Rectangle 8"/>
          <p:cNvSpPr>
            <a:spLocks noChangeArrowheads="1"/>
          </p:cNvSpPr>
          <p:nvPr/>
        </p:nvSpPr>
        <p:spPr bwMode="gray">
          <a:xfrm>
            <a:off x="580632" y="533400"/>
            <a:ext cx="10784329"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9466" name="Rectangle 9"/>
          <p:cNvSpPr>
            <a:spLocks noChangeArrowheads="1"/>
          </p:cNvSpPr>
          <p:nvPr/>
        </p:nvSpPr>
        <p:spPr bwMode="auto">
          <a:xfrm>
            <a:off x="299681" y="838200"/>
            <a:ext cx="11387852" cy="267765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just">
              <a:lnSpc>
                <a:spcPct val="120000"/>
              </a:lnSpc>
            </a:pPr>
            <a:r>
              <a:rPr lang="en-US" altLang="en-US" sz="2800" i="1">
                <a:solidFill>
                  <a:schemeClr val="folHlink"/>
                </a:solidFill>
                <a:latin typeface="Times New Roman" pitchFamily="18" charset="0"/>
              </a:rPr>
              <a:t>Whitener (XOR)</a:t>
            </a:r>
          </a:p>
          <a:p>
            <a:pPr algn="just">
              <a:lnSpc>
                <a:spcPct val="120000"/>
              </a:lnSpc>
            </a:pPr>
            <a:r>
              <a:rPr lang="en-US" altLang="en-US" sz="2800" i="1">
                <a:latin typeface="Times New Roman" pitchFamily="18" charset="0"/>
              </a:rPr>
              <a:t>After the expansion permutation, DES uses the XOR operation on the expanded right section and the round key. Note that both the right section and the key are 48-bits in length. Also note that the round key is used only in this operation.</a:t>
            </a:r>
          </a:p>
        </p:txBody>
      </p:sp>
      <p:sp>
        <p:nvSpPr>
          <p:cNvPr id="19467" name="Text Box 10"/>
          <p:cNvSpPr txBox="1">
            <a:spLocks noChangeArrowheads="1"/>
          </p:cNvSpPr>
          <p:nvPr/>
        </p:nvSpPr>
        <p:spPr bwMode="auto">
          <a:xfrm>
            <a:off x="1498401" y="0"/>
            <a:ext cx="17572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i="1" dirty="0">
                <a:latin typeface="Times New Roman" pitchFamily="18" charset="0"/>
              </a:rPr>
              <a:t>Continue</a:t>
            </a:r>
          </a:p>
        </p:txBody>
      </p:sp>
    </p:spTree>
    <p:extLst>
      <p:ext uri="{BB962C8B-B14F-4D97-AF65-F5344CB8AC3E}">
        <p14:creationId xmlns:p14="http://schemas.microsoft.com/office/powerpoint/2010/main" val="5376763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1"/>
          <p:cNvSpPr>
            <a:spLocks noGrp="1"/>
          </p:cNvSpPr>
          <p:nvPr>
            <p:ph type="sldNum" sz="quarter" idx="10"/>
          </p:nvPr>
        </p:nvSpPr>
        <p:spPr>
          <a:noFill/>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1200">
                <a:solidFill>
                  <a:schemeClr val="bg2"/>
                </a:solidFill>
              </a:rPr>
              <a:t>6.</a:t>
            </a:r>
            <a:fld id="{1FF0963E-2778-4616-834F-9075828C8F3D}" type="slidenum">
              <a:rPr lang="en-US" altLang="en-US" sz="1200" smtClean="0">
                <a:solidFill>
                  <a:schemeClr val="bg2"/>
                </a:solidFill>
              </a:rPr>
              <a:pPr/>
              <a:t>38</a:t>
            </a:fld>
            <a:endParaRPr lang="en-US" altLang="en-US" sz="1200">
              <a:solidFill>
                <a:schemeClr val="bg2"/>
              </a:solidFill>
            </a:endParaRPr>
          </a:p>
        </p:txBody>
      </p:sp>
      <p:sp>
        <p:nvSpPr>
          <p:cNvPr id="20483" name="Rectangle 2"/>
          <p:cNvSpPr>
            <a:spLocks noChangeArrowheads="1"/>
          </p:cNvSpPr>
          <p:nvPr/>
        </p:nvSpPr>
        <p:spPr bwMode="ltGray">
          <a:xfrm>
            <a:off x="480738" y="107951"/>
            <a:ext cx="574387"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20484" name="Rectangle 3"/>
          <p:cNvSpPr>
            <a:spLocks noChangeArrowheads="1"/>
          </p:cNvSpPr>
          <p:nvPr/>
        </p:nvSpPr>
        <p:spPr bwMode="ltGray">
          <a:xfrm>
            <a:off x="982286" y="107951"/>
            <a:ext cx="430791"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20485" name="Rectangle 4"/>
          <p:cNvSpPr>
            <a:spLocks noChangeArrowheads="1"/>
          </p:cNvSpPr>
          <p:nvPr/>
        </p:nvSpPr>
        <p:spPr bwMode="ltGray">
          <a:xfrm>
            <a:off x="643065" y="530226"/>
            <a:ext cx="553576"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20486" name="Rectangle 5"/>
          <p:cNvSpPr>
            <a:spLocks noChangeArrowheads="1"/>
          </p:cNvSpPr>
          <p:nvPr/>
        </p:nvSpPr>
        <p:spPr bwMode="ltGray">
          <a:xfrm>
            <a:off x="1127964" y="530226"/>
            <a:ext cx="482818"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20487" name="Rectangle 6"/>
          <p:cNvSpPr>
            <a:spLocks noChangeArrowheads="1"/>
          </p:cNvSpPr>
          <p:nvPr/>
        </p:nvSpPr>
        <p:spPr bwMode="ltGray">
          <a:xfrm>
            <a:off x="99893" y="457201"/>
            <a:ext cx="734634"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20488" name="Rectangle 7"/>
          <p:cNvSpPr>
            <a:spLocks noChangeArrowheads="1"/>
          </p:cNvSpPr>
          <p:nvPr/>
        </p:nvSpPr>
        <p:spPr bwMode="gray">
          <a:xfrm>
            <a:off x="932339" y="1"/>
            <a:ext cx="41622"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20489" name="Rectangle 8"/>
          <p:cNvSpPr>
            <a:spLocks noChangeArrowheads="1"/>
          </p:cNvSpPr>
          <p:nvPr/>
        </p:nvSpPr>
        <p:spPr bwMode="gray">
          <a:xfrm>
            <a:off x="580632" y="533400"/>
            <a:ext cx="10784329"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20490" name="Rectangle 9"/>
          <p:cNvSpPr>
            <a:spLocks noChangeArrowheads="1"/>
          </p:cNvSpPr>
          <p:nvPr/>
        </p:nvSpPr>
        <p:spPr bwMode="auto">
          <a:xfrm>
            <a:off x="299681" y="838201"/>
            <a:ext cx="11387852" cy="164352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just">
              <a:lnSpc>
                <a:spcPct val="120000"/>
              </a:lnSpc>
            </a:pPr>
            <a:r>
              <a:rPr lang="en-US" altLang="en-US" sz="2800" i="1">
                <a:solidFill>
                  <a:schemeClr val="folHlink"/>
                </a:solidFill>
                <a:latin typeface="Times New Roman" pitchFamily="18" charset="0"/>
              </a:rPr>
              <a:t>S-Boxes</a:t>
            </a:r>
          </a:p>
          <a:p>
            <a:pPr algn="just">
              <a:lnSpc>
                <a:spcPct val="120000"/>
              </a:lnSpc>
            </a:pPr>
            <a:r>
              <a:rPr lang="en-US" altLang="en-US" sz="2800" i="1">
                <a:latin typeface="Times New Roman" pitchFamily="18" charset="0"/>
              </a:rPr>
              <a:t>The S-boxes do the real mixing (confusion). DES uses 8 S-boxes, each with a 6-bit input and a 4-bit output. See Figure 6.7.</a:t>
            </a:r>
          </a:p>
        </p:txBody>
      </p:sp>
      <p:sp>
        <p:nvSpPr>
          <p:cNvPr id="20491" name="Text Box 10"/>
          <p:cNvSpPr txBox="1">
            <a:spLocks noChangeArrowheads="1"/>
          </p:cNvSpPr>
          <p:nvPr/>
        </p:nvSpPr>
        <p:spPr bwMode="auto">
          <a:xfrm>
            <a:off x="1498401" y="0"/>
            <a:ext cx="185980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i="1" dirty="0">
                <a:solidFill>
                  <a:schemeClr val="hlink"/>
                </a:solidFill>
                <a:latin typeface="Times New Roman" pitchFamily="18" charset="0"/>
              </a:rPr>
              <a:t> </a:t>
            </a:r>
            <a:r>
              <a:rPr lang="en-US" altLang="en-US" i="1" dirty="0">
                <a:latin typeface="Times New Roman" pitchFamily="18" charset="0"/>
              </a:rPr>
              <a:t>Continue</a:t>
            </a:r>
          </a:p>
        </p:txBody>
      </p:sp>
      <p:pic>
        <p:nvPicPr>
          <p:cNvPr id="20492"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48" y="4064000"/>
            <a:ext cx="10101724" cy="20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493" name="Text Box 12"/>
          <p:cNvSpPr txBox="1">
            <a:spLocks noChangeArrowheads="1"/>
          </p:cNvSpPr>
          <p:nvPr/>
        </p:nvSpPr>
        <p:spPr bwMode="auto">
          <a:xfrm>
            <a:off x="3902089" y="3276600"/>
            <a:ext cx="249061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400">
                <a:solidFill>
                  <a:schemeClr val="folHlink"/>
                </a:solidFill>
                <a:latin typeface="Times New Roman" pitchFamily="18" charset="0"/>
              </a:rPr>
              <a:t>Figure 6.7  </a:t>
            </a:r>
            <a:r>
              <a:rPr lang="en-US" altLang="en-US" sz="2000" i="1">
                <a:latin typeface="Times New Roman" pitchFamily="18" charset="0"/>
              </a:rPr>
              <a:t>S-boxes</a:t>
            </a:r>
          </a:p>
        </p:txBody>
      </p:sp>
    </p:spTree>
    <p:extLst>
      <p:ext uri="{BB962C8B-B14F-4D97-AF65-F5344CB8AC3E}">
        <p14:creationId xmlns:p14="http://schemas.microsoft.com/office/powerpoint/2010/main" val="24901529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1"/>
          <p:cNvSpPr>
            <a:spLocks noGrp="1"/>
          </p:cNvSpPr>
          <p:nvPr>
            <p:ph type="sldNum" sz="quarter" idx="10"/>
          </p:nvPr>
        </p:nvSpPr>
        <p:spPr>
          <a:noFill/>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1200">
                <a:solidFill>
                  <a:schemeClr val="bg2"/>
                </a:solidFill>
              </a:rPr>
              <a:t>6.</a:t>
            </a:r>
            <a:fld id="{F75FC9D5-5BD3-4DA7-B71D-9C84A5B8FAD8}" type="slidenum">
              <a:rPr lang="en-US" altLang="en-US" sz="1200" smtClean="0">
                <a:solidFill>
                  <a:schemeClr val="bg2"/>
                </a:solidFill>
              </a:rPr>
              <a:pPr/>
              <a:t>39</a:t>
            </a:fld>
            <a:endParaRPr lang="en-US" altLang="en-US" sz="1200">
              <a:solidFill>
                <a:schemeClr val="bg2"/>
              </a:solidFill>
            </a:endParaRPr>
          </a:p>
        </p:txBody>
      </p:sp>
      <p:sp>
        <p:nvSpPr>
          <p:cNvPr id="21507" name="Rectangle 2"/>
          <p:cNvSpPr>
            <a:spLocks noChangeArrowheads="1"/>
          </p:cNvSpPr>
          <p:nvPr/>
        </p:nvSpPr>
        <p:spPr bwMode="ltGray">
          <a:xfrm>
            <a:off x="480738" y="107951"/>
            <a:ext cx="574387"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21508" name="Rectangle 3"/>
          <p:cNvSpPr>
            <a:spLocks noChangeArrowheads="1"/>
          </p:cNvSpPr>
          <p:nvPr/>
        </p:nvSpPr>
        <p:spPr bwMode="ltGray">
          <a:xfrm>
            <a:off x="982286" y="107951"/>
            <a:ext cx="430791"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21509" name="Rectangle 4"/>
          <p:cNvSpPr>
            <a:spLocks noChangeArrowheads="1"/>
          </p:cNvSpPr>
          <p:nvPr/>
        </p:nvSpPr>
        <p:spPr bwMode="ltGray">
          <a:xfrm>
            <a:off x="643065" y="530226"/>
            <a:ext cx="553576"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21510" name="Rectangle 5"/>
          <p:cNvSpPr>
            <a:spLocks noChangeArrowheads="1"/>
          </p:cNvSpPr>
          <p:nvPr/>
        </p:nvSpPr>
        <p:spPr bwMode="ltGray">
          <a:xfrm>
            <a:off x="1127964" y="530226"/>
            <a:ext cx="482818"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21511" name="Rectangle 6"/>
          <p:cNvSpPr>
            <a:spLocks noChangeArrowheads="1"/>
          </p:cNvSpPr>
          <p:nvPr/>
        </p:nvSpPr>
        <p:spPr bwMode="ltGray">
          <a:xfrm>
            <a:off x="99893" y="457201"/>
            <a:ext cx="734634"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21512" name="Rectangle 7"/>
          <p:cNvSpPr>
            <a:spLocks noChangeArrowheads="1"/>
          </p:cNvSpPr>
          <p:nvPr/>
        </p:nvSpPr>
        <p:spPr bwMode="gray">
          <a:xfrm>
            <a:off x="932339" y="1"/>
            <a:ext cx="41622"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21513" name="Rectangle 8"/>
          <p:cNvSpPr>
            <a:spLocks noChangeArrowheads="1"/>
          </p:cNvSpPr>
          <p:nvPr/>
        </p:nvSpPr>
        <p:spPr bwMode="gray">
          <a:xfrm>
            <a:off x="580632" y="533400"/>
            <a:ext cx="10784329"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21514" name="Rectangle 9"/>
          <p:cNvSpPr>
            <a:spLocks noChangeArrowheads="1"/>
          </p:cNvSpPr>
          <p:nvPr/>
        </p:nvSpPr>
        <p:spPr bwMode="auto">
          <a:xfrm>
            <a:off x="299681" y="685800"/>
            <a:ext cx="11387852" cy="6048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just">
              <a:lnSpc>
                <a:spcPct val="120000"/>
              </a:lnSpc>
            </a:pPr>
            <a:endParaRPr lang="en-US" altLang="en-US" sz="2800" i="1">
              <a:latin typeface="Times New Roman" pitchFamily="18" charset="0"/>
            </a:endParaRPr>
          </a:p>
        </p:txBody>
      </p:sp>
      <p:sp>
        <p:nvSpPr>
          <p:cNvPr id="21515" name="Text Box 10"/>
          <p:cNvSpPr txBox="1">
            <a:spLocks noChangeArrowheads="1"/>
          </p:cNvSpPr>
          <p:nvPr/>
        </p:nvSpPr>
        <p:spPr bwMode="auto">
          <a:xfrm>
            <a:off x="1498401" y="0"/>
            <a:ext cx="17572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i="1" dirty="0">
                <a:latin typeface="Times New Roman" pitchFamily="18" charset="0"/>
              </a:rPr>
              <a:t>Continue</a:t>
            </a:r>
          </a:p>
        </p:txBody>
      </p:sp>
      <p:sp>
        <p:nvSpPr>
          <p:cNvPr id="21516" name="Text Box 12"/>
          <p:cNvSpPr txBox="1">
            <a:spLocks noChangeArrowheads="1"/>
          </p:cNvSpPr>
          <p:nvPr/>
        </p:nvSpPr>
        <p:spPr bwMode="auto">
          <a:xfrm>
            <a:off x="3850060" y="1066800"/>
            <a:ext cx="27679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400">
                <a:solidFill>
                  <a:schemeClr val="folHlink"/>
                </a:solidFill>
                <a:latin typeface="Times New Roman" pitchFamily="18" charset="0"/>
              </a:rPr>
              <a:t>Figure 6.8  </a:t>
            </a:r>
            <a:r>
              <a:rPr lang="en-US" altLang="en-US" sz="2000" i="1">
                <a:latin typeface="Times New Roman" pitchFamily="18" charset="0"/>
              </a:rPr>
              <a:t>S-box rule</a:t>
            </a:r>
          </a:p>
        </p:txBody>
      </p:sp>
      <p:pic>
        <p:nvPicPr>
          <p:cNvPr id="21517"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6632" y="2057401"/>
            <a:ext cx="6182988" cy="3827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4037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E4DEF-F263-8857-AD92-639B02A3E86E}"/>
              </a:ext>
            </a:extLst>
          </p:cNvPr>
          <p:cNvSpPr>
            <a:spLocks noGrp="1"/>
          </p:cNvSpPr>
          <p:nvPr>
            <p:ph type="title"/>
          </p:nvPr>
        </p:nvSpPr>
        <p:spPr>
          <a:xfrm>
            <a:off x="599361" y="533400"/>
            <a:ext cx="10788492" cy="467264"/>
          </a:xfrm>
        </p:spPr>
        <p:txBody>
          <a:bodyPr>
            <a:normAutofit fontScale="90000"/>
          </a:bodyPr>
          <a:lstStyle/>
          <a:p>
            <a:r>
              <a:rPr lang="en-US" dirty="0"/>
              <a:t>A history of encryption</a:t>
            </a:r>
          </a:p>
        </p:txBody>
      </p:sp>
      <p:sp>
        <p:nvSpPr>
          <p:cNvPr id="5" name="Slide Number Placeholder 4">
            <a:extLst>
              <a:ext uri="{FF2B5EF4-FFF2-40B4-BE49-F238E27FC236}">
                <a16:creationId xmlns:a16="http://schemas.microsoft.com/office/drawing/2014/main" id="{C2B4D297-1DEA-0703-1E2E-B44544A02DB1}"/>
              </a:ext>
            </a:extLst>
          </p:cNvPr>
          <p:cNvSpPr>
            <a:spLocks noGrp="1"/>
          </p:cNvSpPr>
          <p:nvPr>
            <p:ph type="sldNum" sz="quarter" idx="12"/>
          </p:nvPr>
        </p:nvSpPr>
        <p:spPr/>
        <p:txBody>
          <a:bodyPr/>
          <a:lstStyle/>
          <a:p>
            <a:fld id="{5BFA158B-7C94-F543-87DB-41F59EA4FAFA}" type="slidenum">
              <a:rPr lang="en-US" smtClean="0">
                <a:latin typeface="Arial"/>
              </a:rPr>
              <a:pPr/>
              <a:t>4</a:t>
            </a:fld>
            <a:endParaRPr lang="en-US">
              <a:latin typeface="Arial"/>
            </a:endParaRPr>
          </a:p>
        </p:txBody>
      </p:sp>
      <p:pic>
        <p:nvPicPr>
          <p:cNvPr id="45058" name="Picture 2">
            <a:extLst>
              <a:ext uri="{FF2B5EF4-FFF2-40B4-BE49-F238E27FC236}">
                <a16:creationId xmlns:a16="http://schemas.microsoft.com/office/drawing/2014/main" id="{1818A75C-2B35-8FF8-754C-3E2CE3534C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473" b="41383"/>
          <a:stretch/>
        </p:blipFill>
        <p:spPr bwMode="auto">
          <a:xfrm>
            <a:off x="1605835" y="1112502"/>
            <a:ext cx="8383510" cy="5693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5729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1"/>
          <p:cNvSpPr>
            <a:spLocks noGrp="1"/>
          </p:cNvSpPr>
          <p:nvPr>
            <p:ph type="sldNum" sz="quarter" idx="10"/>
          </p:nvPr>
        </p:nvSpPr>
        <p:spPr>
          <a:noFill/>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1200">
                <a:solidFill>
                  <a:schemeClr val="bg2"/>
                </a:solidFill>
              </a:rPr>
              <a:t>6.</a:t>
            </a:r>
            <a:fld id="{E9BE51EF-A987-404D-A745-A3029C81A1B4}" type="slidenum">
              <a:rPr lang="en-US" altLang="en-US" sz="1200" smtClean="0">
                <a:solidFill>
                  <a:schemeClr val="bg2"/>
                </a:solidFill>
              </a:rPr>
              <a:pPr/>
              <a:t>40</a:t>
            </a:fld>
            <a:endParaRPr lang="en-US" altLang="en-US" sz="1200">
              <a:solidFill>
                <a:schemeClr val="bg2"/>
              </a:solidFill>
            </a:endParaRPr>
          </a:p>
        </p:txBody>
      </p:sp>
      <p:sp>
        <p:nvSpPr>
          <p:cNvPr id="22531" name="Rectangle 2"/>
          <p:cNvSpPr>
            <a:spLocks noChangeArrowheads="1"/>
          </p:cNvSpPr>
          <p:nvPr/>
        </p:nvSpPr>
        <p:spPr bwMode="ltGray">
          <a:xfrm>
            <a:off x="480738" y="107951"/>
            <a:ext cx="574387"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22532" name="Rectangle 3"/>
          <p:cNvSpPr>
            <a:spLocks noChangeArrowheads="1"/>
          </p:cNvSpPr>
          <p:nvPr/>
        </p:nvSpPr>
        <p:spPr bwMode="ltGray">
          <a:xfrm>
            <a:off x="982286" y="107951"/>
            <a:ext cx="430791"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22533" name="Rectangle 4"/>
          <p:cNvSpPr>
            <a:spLocks noChangeArrowheads="1"/>
          </p:cNvSpPr>
          <p:nvPr/>
        </p:nvSpPr>
        <p:spPr bwMode="ltGray">
          <a:xfrm>
            <a:off x="643065" y="530226"/>
            <a:ext cx="553576"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22534" name="Rectangle 5"/>
          <p:cNvSpPr>
            <a:spLocks noChangeArrowheads="1"/>
          </p:cNvSpPr>
          <p:nvPr/>
        </p:nvSpPr>
        <p:spPr bwMode="ltGray">
          <a:xfrm>
            <a:off x="1127964" y="530226"/>
            <a:ext cx="482818"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22535" name="Rectangle 6"/>
          <p:cNvSpPr>
            <a:spLocks noChangeArrowheads="1"/>
          </p:cNvSpPr>
          <p:nvPr/>
        </p:nvSpPr>
        <p:spPr bwMode="ltGray">
          <a:xfrm>
            <a:off x="99893" y="457201"/>
            <a:ext cx="734634"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22536" name="Rectangle 7"/>
          <p:cNvSpPr>
            <a:spLocks noChangeArrowheads="1"/>
          </p:cNvSpPr>
          <p:nvPr/>
        </p:nvSpPr>
        <p:spPr bwMode="gray">
          <a:xfrm>
            <a:off x="932339" y="1"/>
            <a:ext cx="41622"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22537" name="Rectangle 8"/>
          <p:cNvSpPr>
            <a:spLocks noChangeArrowheads="1"/>
          </p:cNvSpPr>
          <p:nvPr/>
        </p:nvSpPr>
        <p:spPr bwMode="gray">
          <a:xfrm>
            <a:off x="580632" y="533400"/>
            <a:ext cx="10784329"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22538" name="Rectangle 9"/>
          <p:cNvSpPr>
            <a:spLocks noChangeArrowheads="1"/>
          </p:cNvSpPr>
          <p:nvPr/>
        </p:nvSpPr>
        <p:spPr bwMode="auto">
          <a:xfrm>
            <a:off x="299681" y="685800"/>
            <a:ext cx="11387852" cy="1117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just">
              <a:lnSpc>
                <a:spcPct val="120000"/>
              </a:lnSpc>
            </a:pPr>
            <a:r>
              <a:rPr lang="en-US" altLang="en-US" sz="2800" i="1">
                <a:latin typeface="Times New Roman" pitchFamily="18" charset="0"/>
              </a:rPr>
              <a:t>Table 6.3 shows the permutation for S-box 1. For the rest of the boxes see the textbook.  </a:t>
            </a:r>
          </a:p>
        </p:txBody>
      </p:sp>
      <p:sp>
        <p:nvSpPr>
          <p:cNvPr id="22539" name="Text Box 10"/>
          <p:cNvSpPr txBox="1">
            <a:spLocks noChangeArrowheads="1"/>
          </p:cNvSpPr>
          <p:nvPr/>
        </p:nvSpPr>
        <p:spPr bwMode="auto">
          <a:xfrm>
            <a:off x="1498401" y="0"/>
            <a:ext cx="17572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i="1" dirty="0">
                <a:latin typeface="Times New Roman" pitchFamily="18" charset="0"/>
              </a:rPr>
              <a:t>Continue</a:t>
            </a:r>
          </a:p>
        </p:txBody>
      </p:sp>
      <p:sp>
        <p:nvSpPr>
          <p:cNvPr id="22540" name="Text Box 11"/>
          <p:cNvSpPr txBox="1">
            <a:spLocks noChangeArrowheads="1"/>
          </p:cNvSpPr>
          <p:nvPr/>
        </p:nvSpPr>
        <p:spPr bwMode="auto">
          <a:xfrm>
            <a:off x="3850061" y="2590800"/>
            <a:ext cx="232845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400">
                <a:solidFill>
                  <a:schemeClr val="folHlink"/>
                </a:solidFill>
                <a:latin typeface="Times New Roman" pitchFamily="18" charset="0"/>
              </a:rPr>
              <a:t>Table 6.3  </a:t>
            </a:r>
            <a:r>
              <a:rPr lang="en-US" altLang="en-US" sz="2000" i="1">
                <a:latin typeface="Times New Roman" pitchFamily="18" charset="0"/>
              </a:rPr>
              <a:t>S-box 1</a:t>
            </a:r>
          </a:p>
        </p:txBody>
      </p:sp>
      <p:pic>
        <p:nvPicPr>
          <p:cNvPr id="22541"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94" y="3232150"/>
            <a:ext cx="11252581" cy="202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60157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1"/>
          <p:cNvSpPr>
            <a:spLocks noGrp="1"/>
          </p:cNvSpPr>
          <p:nvPr>
            <p:ph type="sldNum" sz="quarter" idx="10"/>
          </p:nvPr>
        </p:nvSpPr>
        <p:spPr>
          <a:noFill/>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1200">
                <a:solidFill>
                  <a:schemeClr val="bg2"/>
                </a:solidFill>
              </a:rPr>
              <a:t>6.</a:t>
            </a:r>
            <a:fld id="{5B66A86F-4EE5-4F12-9319-AD44F345D70F}" type="slidenum">
              <a:rPr lang="en-US" altLang="en-US" sz="1200" smtClean="0">
                <a:solidFill>
                  <a:schemeClr val="bg2"/>
                </a:solidFill>
              </a:rPr>
              <a:pPr/>
              <a:t>41</a:t>
            </a:fld>
            <a:endParaRPr lang="en-US" altLang="en-US" sz="1200">
              <a:solidFill>
                <a:schemeClr val="bg2"/>
              </a:solidFill>
            </a:endParaRPr>
          </a:p>
        </p:txBody>
      </p:sp>
      <p:sp>
        <p:nvSpPr>
          <p:cNvPr id="23555" name="Text Box 2"/>
          <p:cNvSpPr txBox="1">
            <a:spLocks noChangeArrowheads="1"/>
          </p:cNvSpPr>
          <p:nvPr/>
        </p:nvSpPr>
        <p:spPr bwMode="auto">
          <a:xfrm>
            <a:off x="1598295" y="533400"/>
            <a:ext cx="1808508" cy="461665"/>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400">
                <a:solidFill>
                  <a:schemeClr val="bg1"/>
                </a:solidFill>
                <a:latin typeface="Times New Roman" pitchFamily="18" charset="0"/>
              </a:rPr>
              <a:t>Example 6.3</a:t>
            </a:r>
            <a:endParaRPr lang="en-US" altLang="en-US" sz="2000" i="1">
              <a:solidFill>
                <a:schemeClr val="bg1"/>
              </a:solidFill>
              <a:latin typeface="Times New Roman" pitchFamily="18" charset="0"/>
            </a:endParaRPr>
          </a:p>
        </p:txBody>
      </p:sp>
      <p:sp>
        <p:nvSpPr>
          <p:cNvPr id="23556" name="Rectangle 3"/>
          <p:cNvSpPr>
            <a:spLocks noChangeArrowheads="1"/>
          </p:cNvSpPr>
          <p:nvPr/>
        </p:nvSpPr>
        <p:spPr bwMode="ltGray">
          <a:xfrm>
            <a:off x="480738" y="107951"/>
            <a:ext cx="574387"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23557" name="Rectangle 4"/>
          <p:cNvSpPr>
            <a:spLocks noChangeArrowheads="1"/>
          </p:cNvSpPr>
          <p:nvPr/>
        </p:nvSpPr>
        <p:spPr bwMode="ltGray">
          <a:xfrm>
            <a:off x="982286" y="107951"/>
            <a:ext cx="430791"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23558" name="Rectangle 5"/>
          <p:cNvSpPr>
            <a:spLocks noChangeArrowheads="1"/>
          </p:cNvSpPr>
          <p:nvPr/>
        </p:nvSpPr>
        <p:spPr bwMode="ltGray">
          <a:xfrm>
            <a:off x="643065" y="530226"/>
            <a:ext cx="553576"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23559" name="Rectangle 6"/>
          <p:cNvSpPr>
            <a:spLocks noChangeArrowheads="1"/>
          </p:cNvSpPr>
          <p:nvPr/>
        </p:nvSpPr>
        <p:spPr bwMode="ltGray">
          <a:xfrm>
            <a:off x="1127964" y="530226"/>
            <a:ext cx="482818"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23560" name="Rectangle 7"/>
          <p:cNvSpPr>
            <a:spLocks noChangeArrowheads="1"/>
          </p:cNvSpPr>
          <p:nvPr/>
        </p:nvSpPr>
        <p:spPr bwMode="ltGray">
          <a:xfrm>
            <a:off x="99893" y="457201"/>
            <a:ext cx="734634"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23561" name="Rectangle 8"/>
          <p:cNvSpPr>
            <a:spLocks noChangeArrowheads="1"/>
          </p:cNvSpPr>
          <p:nvPr/>
        </p:nvSpPr>
        <p:spPr bwMode="gray">
          <a:xfrm>
            <a:off x="932339" y="1"/>
            <a:ext cx="41622"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23562" name="Rectangle 9"/>
          <p:cNvSpPr>
            <a:spLocks noChangeArrowheads="1"/>
          </p:cNvSpPr>
          <p:nvPr/>
        </p:nvSpPr>
        <p:spPr bwMode="gray">
          <a:xfrm>
            <a:off x="580632" y="533400"/>
            <a:ext cx="10784329"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23563" name="Text Box 10"/>
          <p:cNvSpPr txBox="1">
            <a:spLocks noChangeArrowheads="1"/>
          </p:cNvSpPr>
          <p:nvPr/>
        </p:nvSpPr>
        <p:spPr bwMode="auto">
          <a:xfrm>
            <a:off x="1498402" y="0"/>
            <a:ext cx="196239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i="1" dirty="0">
                <a:latin typeface="Times New Roman" pitchFamily="18" charset="0"/>
              </a:rPr>
              <a:t>Continued</a:t>
            </a:r>
          </a:p>
        </p:txBody>
      </p:sp>
      <p:sp>
        <p:nvSpPr>
          <p:cNvPr id="972811" name="Rectangle 11"/>
          <p:cNvSpPr>
            <a:spLocks noChangeArrowheads="1"/>
          </p:cNvSpPr>
          <p:nvPr/>
        </p:nvSpPr>
        <p:spPr bwMode="auto">
          <a:xfrm>
            <a:off x="299680" y="1325563"/>
            <a:ext cx="1078849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defRPr/>
            </a:pPr>
            <a:r>
              <a:rPr lang="en-US" altLang="en-US" sz="2400">
                <a:effectLst>
                  <a:outerShdw blurRad="38100" dist="38100" dir="2700000" algn="tl">
                    <a:srgbClr val="C0C0C0"/>
                  </a:outerShdw>
                </a:effectLst>
                <a:latin typeface="Times New Roman" pitchFamily="18" charset="0"/>
              </a:rPr>
              <a:t>The input to S-box 1 is </a:t>
            </a:r>
            <a:r>
              <a:rPr lang="en-US" altLang="en-US" sz="2400">
                <a:solidFill>
                  <a:schemeClr val="hlink"/>
                </a:solidFill>
                <a:effectLst>
                  <a:outerShdw blurRad="38100" dist="38100" dir="2700000" algn="tl">
                    <a:srgbClr val="C0C0C0"/>
                  </a:outerShdw>
                </a:effectLst>
                <a:latin typeface="Times New Roman" pitchFamily="18" charset="0"/>
              </a:rPr>
              <a:t>1</a:t>
            </a:r>
            <a:r>
              <a:rPr lang="en-US" altLang="en-US" sz="2400">
                <a:effectLst>
                  <a:outerShdw blurRad="38100" dist="38100" dir="2700000" algn="tl">
                    <a:srgbClr val="C0C0C0"/>
                  </a:outerShdw>
                </a:effectLst>
                <a:latin typeface="Times New Roman" pitchFamily="18" charset="0"/>
              </a:rPr>
              <a:t>0001</a:t>
            </a:r>
            <a:r>
              <a:rPr lang="en-US" altLang="en-US" sz="2400">
                <a:solidFill>
                  <a:schemeClr val="hlink"/>
                </a:solidFill>
                <a:effectLst>
                  <a:outerShdw blurRad="38100" dist="38100" dir="2700000" algn="tl">
                    <a:srgbClr val="C0C0C0"/>
                  </a:outerShdw>
                </a:effectLst>
                <a:latin typeface="Times New Roman" pitchFamily="18" charset="0"/>
              </a:rPr>
              <a:t>1</a:t>
            </a:r>
            <a:r>
              <a:rPr lang="en-US" altLang="en-US" sz="2400">
                <a:effectLst>
                  <a:outerShdw blurRad="38100" dist="38100" dir="2700000" algn="tl">
                    <a:srgbClr val="C0C0C0"/>
                  </a:outerShdw>
                </a:effectLst>
                <a:latin typeface="Times New Roman" pitchFamily="18" charset="0"/>
              </a:rPr>
              <a:t>. What is the output?</a:t>
            </a:r>
          </a:p>
        </p:txBody>
      </p:sp>
      <p:sp>
        <p:nvSpPr>
          <p:cNvPr id="972812" name="Rectangle 12"/>
          <p:cNvSpPr>
            <a:spLocks noChangeArrowheads="1"/>
          </p:cNvSpPr>
          <p:nvPr/>
        </p:nvSpPr>
        <p:spPr bwMode="auto">
          <a:xfrm>
            <a:off x="299680" y="3742721"/>
            <a:ext cx="1078849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defRPr/>
            </a:pPr>
            <a:r>
              <a:rPr lang="en-US" altLang="en-US" sz="2400">
                <a:effectLst>
                  <a:outerShdw blurRad="38100" dist="38100" dir="2700000" algn="tl">
                    <a:srgbClr val="C0C0C0"/>
                  </a:outerShdw>
                </a:effectLst>
                <a:latin typeface="Times New Roman" pitchFamily="18" charset="0"/>
              </a:rPr>
              <a:t>If we write the first and the sixth bits together, we get 11 in binary, which is 3 in decimal. The remaining bits are 0001 in binary, which is 1 in decimal. We look for the value in row 3, column 1, in Table 6.3 (S-box 1). The result is 12 in decimal, which in binary is 1100. So the input </a:t>
            </a:r>
            <a:r>
              <a:rPr lang="en-US" altLang="en-US" sz="2400">
                <a:solidFill>
                  <a:schemeClr val="hlink"/>
                </a:solidFill>
                <a:effectLst>
                  <a:outerShdw blurRad="38100" dist="38100" dir="2700000" algn="tl">
                    <a:srgbClr val="C0C0C0"/>
                  </a:outerShdw>
                </a:effectLst>
                <a:latin typeface="Times New Roman" pitchFamily="18" charset="0"/>
              </a:rPr>
              <a:t>100011</a:t>
            </a:r>
            <a:r>
              <a:rPr lang="en-US" altLang="en-US" sz="2400">
                <a:effectLst>
                  <a:outerShdw blurRad="38100" dist="38100" dir="2700000" algn="tl">
                    <a:srgbClr val="C0C0C0"/>
                  </a:outerShdw>
                </a:effectLst>
                <a:latin typeface="Times New Roman" pitchFamily="18" charset="0"/>
              </a:rPr>
              <a:t> yields the output </a:t>
            </a:r>
            <a:r>
              <a:rPr lang="en-US" altLang="en-US" sz="2400">
                <a:solidFill>
                  <a:schemeClr val="hlink"/>
                </a:solidFill>
                <a:effectLst>
                  <a:outerShdw blurRad="38100" dist="38100" dir="2700000" algn="tl">
                    <a:srgbClr val="C0C0C0"/>
                  </a:outerShdw>
                </a:effectLst>
                <a:latin typeface="Times New Roman" pitchFamily="18" charset="0"/>
              </a:rPr>
              <a:t>1100</a:t>
            </a:r>
            <a:r>
              <a:rPr lang="en-US" altLang="en-US" sz="2400">
                <a:effectLst>
                  <a:outerShdw blurRad="38100" dist="38100" dir="2700000" algn="tl">
                    <a:srgbClr val="C0C0C0"/>
                  </a:outerShdw>
                </a:effectLst>
                <a:latin typeface="Times New Roman" pitchFamily="18" charset="0"/>
              </a:rPr>
              <a:t>.</a:t>
            </a:r>
          </a:p>
        </p:txBody>
      </p:sp>
      <p:sp>
        <p:nvSpPr>
          <p:cNvPr id="972813" name="Rectangle 13"/>
          <p:cNvSpPr>
            <a:spLocks noChangeArrowheads="1"/>
          </p:cNvSpPr>
          <p:nvPr/>
        </p:nvSpPr>
        <p:spPr bwMode="auto">
          <a:xfrm>
            <a:off x="299680" y="2971800"/>
            <a:ext cx="1078849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defRPr/>
            </a:pPr>
            <a:r>
              <a:rPr lang="en-US" altLang="en-US" sz="2400">
                <a:solidFill>
                  <a:schemeClr val="hlink"/>
                </a:solidFill>
                <a:effectLst>
                  <a:outerShdw blurRad="38100" dist="38100" dir="2700000" algn="tl">
                    <a:srgbClr val="C0C0C0"/>
                  </a:outerShdw>
                </a:effectLst>
                <a:latin typeface="Times New Roman" pitchFamily="18" charset="0"/>
              </a:rPr>
              <a:t>Solution</a:t>
            </a:r>
          </a:p>
        </p:txBody>
      </p:sp>
    </p:spTree>
    <p:extLst>
      <p:ext uri="{BB962C8B-B14F-4D97-AF65-F5344CB8AC3E}">
        <p14:creationId xmlns:p14="http://schemas.microsoft.com/office/powerpoint/2010/main" val="10571677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1"/>
          <p:cNvSpPr>
            <a:spLocks noGrp="1"/>
          </p:cNvSpPr>
          <p:nvPr>
            <p:ph type="sldNum" sz="quarter" idx="10"/>
          </p:nvPr>
        </p:nvSpPr>
        <p:spPr>
          <a:noFill/>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1200">
                <a:solidFill>
                  <a:schemeClr val="bg2"/>
                </a:solidFill>
              </a:rPr>
              <a:t>6.</a:t>
            </a:r>
            <a:fld id="{95F4A44A-63C6-4A71-88B1-18227570CA52}" type="slidenum">
              <a:rPr lang="en-US" altLang="en-US" sz="1200" smtClean="0">
                <a:solidFill>
                  <a:schemeClr val="bg2"/>
                </a:solidFill>
              </a:rPr>
              <a:pPr/>
              <a:t>42</a:t>
            </a:fld>
            <a:endParaRPr lang="en-US" altLang="en-US" sz="1200">
              <a:solidFill>
                <a:schemeClr val="bg2"/>
              </a:solidFill>
            </a:endParaRPr>
          </a:p>
        </p:txBody>
      </p:sp>
      <p:sp>
        <p:nvSpPr>
          <p:cNvPr id="24579" name="Text Box 2"/>
          <p:cNvSpPr txBox="1">
            <a:spLocks noChangeArrowheads="1"/>
          </p:cNvSpPr>
          <p:nvPr/>
        </p:nvSpPr>
        <p:spPr bwMode="auto">
          <a:xfrm>
            <a:off x="1598295" y="533400"/>
            <a:ext cx="1808508" cy="461665"/>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400">
                <a:solidFill>
                  <a:schemeClr val="bg1"/>
                </a:solidFill>
                <a:latin typeface="Times New Roman" pitchFamily="18" charset="0"/>
              </a:rPr>
              <a:t>Example 6.4</a:t>
            </a:r>
            <a:endParaRPr lang="en-US" altLang="en-US" sz="2000" i="1">
              <a:solidFill>
                <a:schemeClr val="bg1"/>
              </a:solidFill>
              <a:latin typeface="Times New Roman" pitchFamily="18" charset="0"/>
            </a:endParaRPr>
          </a:p>
        </p:txBody>
      </p:sp>
      <p:sp>
        <p:nvSpPr>
          <p:cNvPr id="24580" name="Rectangle 3"/>
          <p:cNvSpPr>
            <a:spLocks noChangeArrowheads="1"/>
          </p:cNvSpPr>
          <p:nvPr/>
        </p:nvSpPr>
        <p:spPr bwMode="ltGray">
          <a:xfrm>
            <a:off x="480738" y="107951"/>
            <a:ext cx="574387"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24581" name="Rectangle 4"/>
          <p:cNvSpPr>
            <a:spLocks noChangeArrowheads="1"/>
          </p:cNvSpPr>
          <p:nvPr/>
        </p:nvSpPr>
        <p:spPr bwMode="ltGray">
          <a:xfrm>
            <a:off x="982286" y="107951"/>
            <a:ext cx="430791"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24582" name="Rectangle 5"/>
          <p:cNvSpPr>
            <a:spLocks noChangeArrowheads="1"/>
          </p:cNvSpPr>
          <p:nvPr/>
        </p:nvSpPr>
        <p:spPr bwMode="ltGray">
          <a:xfrm>
            <a:off x="643065" y="530226"/>
            <a:ext cx="553576"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24583" name="Rectangle 6"/>
          <p:cNvSpPr>
            <a:spLocks noChangeArrowheads="1"/>
          </p:cNvSpPr>
          <p:nvPr/>
        </p:nvSpPr>
        <p:spPr bwMode="ltGray">
          <a:xfrm>
            <a:off x="1127964" y="530226"/>
            <a:ext cx="482818"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24584" name="Rectangle 7"/>
          <p:cNvSpPr>
            <a:spLocks noChangeArrowheads="1"/>
          </p:cNvSpPr>
          <p:nvPr/>
        </p:nvSpPr>
        <p:spPr bwMode="ltGray">
          <a:xfrm>
            <a:off x="99893" y="457201"/>
            <a:ext cx="734634"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24585" name="Rectangle 8"/>
          <p:cNvSpPr>
            <a:spLocks noChangeArrowheads="1"/>
          </p:cNvSpPr>
          <p:nvPr/>
        </p:nvSpPr>
        <p:spPr bwMode="gray">
          <a:xfrm>
            <a:off x="932339" y="1"/>
            <a:ext cx="41622"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24586" name="Rectangle 9"/>
          <p:cNvSpPr>
            <a:spLocks noChangeArrowheads="1"/>
          </p:cNvSpPr>
          <p:nvPr/>
        </p:nvSpPr>
        <p:spPr bwMode="gray">
          <a:xfrm>
            <a:off x="580632" y="533400"/>
            <a:ext cx="10784329"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24587" name="Text Box 10"/>
          <p:cNvSpPr txBox="1">
            <a:spLocks noChangeArrowheads="1"/>
          </p:cNvSpPr>
          <p:nvPr/>
        </p:nvSpPr>
        <p:spPr bwMode="auto">
          <a:xfrm>
            <a:off x="1498402" y="0"/>
            <a:ext cx="196239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i="1" dirty="0">
                <a:latin typeface="Times New Roman" pitchFamily="18" charset="0"/>
              </a:rPr>
              <a:t>Continued</a:t>
            </a:r>
          </a:p>
        </p:txBody>
      </p:sp>
      <p:sp>
        <p:nvSpPr>
          <p:cNvPr id="974859" name="Rectangle 11"/>
          <p:cNvSpPr>
            <a:spLocks noChangeArrowheads="1"/>
          </p:cNvSpPr>
          <p:nvPr/>
        </p:nvSpPr>
        <p:spPr bwMode="auto">
          <a:xfrm>
            <a:off x="299680" y="1325563"/>
            <a:ext cx="1078849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defRPr/>
            </a:pPr>
            <a:r>
              <a:rPr lang="en-US" altLang="en-US" sz="2400">
                <a:effectLst>
                  <a:outerShdw blurRad="38100" dist="38100" dir="2700000" algn="tl">
                    <a:srgbClr val="C0C0C0"/>
                  </a:outerShdw>
                </a:effectLst>
                <a:latin typeface="Times New Roman" pitchFamily="18" charset="0"/>
              </a:rPr>
              <a:t>The input to S-box 8 is 000000. What is the output?</a:t>
            </a:r>
          </a:p>
        </p:txBody>
      </p:sp>
      <p:sp>
        <p:nvSpPr>
          <p:cNvPr id="974860" name="Rectangle 12"/>
          <p:cNvSpPr>
            <a:spLocks noChangeArrowheads="1"/>
          </p:cNvSpPr>
          <p:nvPr/>
        </p:nvSpPr>
        <p:spPr bwMode="auto">
          <a:xfrm>
            <a:off x="299680" y="3742721"/>
            <a:ext cx="1078849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defRPr/>
            </a:pPr>
            <a:r>
              <a:rPr lang="en-US" altLang="en-US" sz="2400">
                <a:effectLst>
                  <a:outerShdw blurRad="38100" dist="38100" dir="2700000" algn="tl">
                    <a:srgbClr val="C0C0C0"/>
                  </a:outerShdw>
                </a:effectLst>
                <a:latin typeface="Times New Roman" pitchFamily="18" charset="0"/>
              </a:rPr>
              <a:t>If we write the first and the sixth bits together, we get 00 in binary, which is 0 in decimal. The remaining bits are 0000 in binary, which is 0 in decimal. We look for the value in row 0, column 0, in Table 6.10 (S-box 8). The result is 13 in decimal, which is 1101 in binary. So the input </a:t>
            </a:r>
            <a:r>
              <a:rPr lang="en-US" altLang="en-US" sz="2400">
                <a:solidFill>
                  <a:schemeClr val="hlink"/>
                </a:solidFill>
                <a:effectLst>
                  <a:outerShdw blurRad="38100" dist="38100" dir="2700000" algn="tl">
                    <a:srgbClr val="C0C0C0"/>
                  </a:outerShdw>
                </a:effectLst>
                <a:latin typeface="Times New Roman" pitchFamily="18" charset="0"/>
              </a:rPr>
              <a:t>000000</a:t>
            </a:r>
            <a:r>
              <a:rPr lang="en-US" altLang="en-US" sz="2400">
                <a:effectLst>
                  <a:outerShdw blurRad="38100" dist="38100" dir="2700000" algn="tl">
                    <a:srgbClr val="C0C0C0"/>
                  </a:outerShdw>
                </a:effectLst>
                <a:latin typeface="Times New Roman" pitchFamily="18" charset="0"/>
              </a:rPr>
              <a:t> yields the output </a:t>
            </a:r>
            <a:r>
              <a:rPr lang="en-US" altLang="en-US" sz="2400">
                <a:solidFill>
                  <a:schemeClr val="hlink"/>
                </a:solidFill>
                <a:effectLst>
                  <a:outerShdw blurRad="38100" dist="38100" dir="2700000" algn="tl">
                    <a:srgbClr val="C0C0C0"/>
                  </a:outerShdw>
                </a:effectLst>
                <a:latin typeface="Times New Roman" pitchFamily="18" charset="0"/>
              </a:rPr>
              <a:t>1101</a:t>
            </a:r>
            <a:r>
              <a:rPr lang="en-US" altLang="en-US" sz="2400">
                <a:effectLst>
                  <a:outerShdw blurRad="38100" dist="38100" dir="2700000" algn="tl">
                    <a:srgbClr val="C0C0C0"/>
                  </a:outerShdw>
                </a:effectLst>
                <a:latin typeface="Times New Roman" pitchFamily="18" charset="0"/>
              </a:rPr>
              <a:t>.</a:t>
            </a:r>
          </a:p>
        </p:txBody>
      </p:sp>
      <p:sp>
        <p:nvSpPr>
          <p:cNvPr id="974861" name="Rectangle 13"/>
          <p:cNvSpPr>
            <a:spLocks noChangeArrowheads="1"/>
          </p:cNvSpPr>
          <p:nvPr/>
        </p:nvSpPr>
        <p:spPr bwMode="auto">
          <a:xfrm>
            <a:off x="299680" y="2971800"/>
            <a:ext cx="1078849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defRPr/>
            </a:pPr>
            <a:r>
              <a:rPr lang="en-US" altLang="en-US" sz="2400">
                <a:solidFill>
                  <a:schemeClr val="hlink"/>
                </a:solidFill>
                <a:effectLst>
                  <a:outerShdw blurRad="38100" dist="38100" dir="2700000" algn="tl">
                    <a:srgbClr val="C0C0C0"/>
                  </a:outerShdw>
                </a:effectLst>
                <a:latin typeface="Times New Roman" pitchFamily="18" charset="0"/>
              </a:rPr>
              <a:t>Solution</a:t>
            </a:r>
          </a:p>
        </p:txBody>
      </p:sp>
    </p:spTree>
    <p:extLst>
      <p:ext uri="{BB962C8B-B14F-4D97-AF65-F5344CB8AC3E}">
        <p14:creationId xmlns:p14="http://schemas.microsoft.com/office/powerpoint/2010/main" val="4826422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1"/>
          <p:cNvSpPr>
            <a:spLocks noGrp="1"/>
          </p:cNvSpPr>
          <p:nvPr>
            <p:ph type="sldNum" sz="quarter" idx="10"/>
          </p:nvPr>
        </p:nvSpPr>
        <p:spPr>
          <a:noFill/>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1200">
                <a:solidFill>
                  <a:schemeClr val="bg2"/>
                </a:solidFill>
              </a:rPr>
              <a:t>6.</a:t>
            </a:r>
            <a:fld id="{3E6B7D89-CEDD-46D9-947E-83B22D9898E9}" type="slidenum">
              <a:rPr lang="en-US" altLang="en-US" sz="1200" smtClean="0">
                <a:solidFill>
                  <a:schemeClr val="bg2"/>
                </a:solidFill>
              </a:rPr>
              <a:pPr/>
              <a:t>43</a:t>
            </a:fld>
            <a:endParaRPr lang="en-US" altLang="en-US" sz="1200">
              <a:solidFill>
                <a:schemeClr val="bg2"/>
              </a:solidFill>
            </a:endParaRPr>
          </a:p>
        </p:txBody>
      </p:sp>
      <p:sp>
        <p:nvSpPr>
          <p:cNvPr id="25603" name="Rectangle 2"/>
          <p:cNvSpPr>
            <a:spLocks noChangeArrowheads="1"/>
          </p:cNvSpPr>
          <p:nvPr/>
        </p:nvSpPr>
        <p:spPr bwMode="ltGray">
          <a:xfrm>
            <a:off x="480738" y="107951"/>
            <a:ext cx="574387"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25604" name="Rectangle 3"/>
          <p:cNvSpPr>
            <a:spLocks noChangeArrowheads="1"/>
          </p:cNvSpPr>
          <p:nvPr/>
        </p:nvSpPr>
        <p:spPr bwMode="ltGray">
          <a:xfrm>
            <a:off x="982286" y="107951"/>
            <a:ext cx="430791"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25605" name="Rectangle 4"/>
          <p:cNvSpPr>
            <a:spLocks noChangeArrowheads="1"/>
          </p:cNvSpPr>
          <p:nvPr/>
        </p:nvSpPr>
        <p:spPr bwMode="ltGray">
          <a:xfrm>
            <a:off x="643065" y="530226"/>
            <a:ext cx="553576"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25606" name="Rectangle 5"/>
          <p:cNvSpPr>
            <a:spLocks noChangeArrowheads="1"/>
          </p:cNvSpPr>
          <p:nvPr/>
        </p:nvSpPr>
        <p:spPr bwMode="ltGray">
          <a:xfrm>
            <a:off x="1127964" y="530226"/>
            <a:ext cx="482818"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25607" name="Rectangle 6"/>
          <p:cNvSpPr>
            <a:spLocks noChangeArrowheads="1"/>
          </p:cNvSpPr>
          <p:nvPr/>
        </p:nvSpPr>
        <p:spPr bwMode="ltGray">
          <a:xfrm>
            <a:off x="99893" y="457201"/>
            <a:ext cx="734634"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25608" name="Rectangle 7"/>
          <p:cNvSpPr>
            <a:spLocks noChangeArrowheads="1"/>
          </p:cNvSpPr>
          <p:nvPr/>
        </p:nvSpPr>
        <p:spPr bwMode="gray">
          <a:xfrm>
            <a:off x="932339" y="1"/>
            <a:ext cx="41622"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25609" name="Rectangle 8"/>
          <p:cNvSpPr>
            <a:spLocks noChangeArrowheads="1"/>
          </p:cNvSpPr>
          <p:nvPr/>
        </p:nvSpPr>
        <p:spPr bwMode="gray">
          <a:xfrm>
            <a:off x="580632" y="533400"/>
            <a:ext cx="10784329"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25610" name="Rectangle 9"/>
          <p:cNvSpPr>
            <a:spLocks noChangeArrowheads="1"/>
          </p:cNvSpPr>
          <p:nvPr/>
        </p:nvSpPr>
        <p:spPr bwMode="auto">
          <a:xfrm>
            <a:off x="299681" y="838200"/>
            <a:ext cx="11387852" cy="1117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just">
              <a:lnSpc>
                <a:spcPct val="120000"/>
              </a:lnSpc>
            </a:pPr>
            <a:r>
              <a:rPr lang="en-US" altLang="en-US" sz="2800" i="1">
                <a:solidFill>
                  <a:schemeClr val="folHlink"/>
                </a:solidFill>
                <a:latin typeface="Times New Roman" pitchFamily="18" charset="0"/>
              </a:rPr>
              <a:t>Straight Permutation</a:t>
            </a:r>
          </a:p>
          <a:p>
            <a:pPr algn="just">
              <a:lnSpc>
                <a:spcPct val="120000"/>
              </a:lnSpc>
            </a:pPr>
            <a:endParaRPr lang="en-US" altLang="en-US" sz="2800" i="1">
              <a:latin typeface="Times New Roman" pitchFamily="18" charset="0"/>
            </a:endParaRPr>
          </a:p>
        </p:txBody>
      </p:sp>
      <p:sp>
        <p:nvSpPr>
          <p:cNvPr id="25611" name="Text Box 10"/>
          <p:cNvSpPr txBox="1">
            <a:spLocks noChangeArrowheads="1"/>
          </p:cNvSpPr>
          <p:nvPr/>
        </p:nvSpPr>
        <p:spPr bwMode="auto">
          <a:xfrm>
            <a:off x="1498401" y="0"/>
            <a:ext cx="185980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i="1" dirty="0">
                <a:solidFill>
                  <a:schemeClr val="hlink"/>
                </a:solidFill>
                <a:latin typeface="Times New Roman" pitchFamily="18" charset="0"/>
              </a:rPr>
              <a:t> </a:t>
            </a:r>
            <a:r>
              <a:rPr lang="en-US" altLang="en-US" i="1" dirty="0">
                <a:latin typeface="Times New Roman" pitchFamily="18" charset="0"/>
              </a:rPr>
              <a:t>Continue</a:t>
            </a:r>
          </a:p>
        </p:txBody>
      </p:sp>
      <p:pic>
        <p:nvPicPr>
          <p:cNvPr id="25612"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935" y="2408238"/>
            <a:ext cx="9897775" cy="1706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613" name="Text Box 14"/>
          <p:cNvSpPr txBox="1">
            <a:spLocks noChangeArrowheads="1"/>
          </p:cNvSpPr>
          <p:nvPr/>
        </p:nvSpPr>
        <p:spPr bwMode="auto">
          <a:xfrm>
            <a:off x="3057156" y="1798638"/>
            <a:ext cx="44466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400">
                <a:solidFill>
                  <a:schemeClr val="folHlink"/>
                </a:solidFill>
                <a:latin typeface="Times New Roman" pitchFamily="18" charset="0"/>
              </a:rPr>
              <a:t>Table 6.11  </a:t>
            </a:r>
            <a:r>
              <a:rPr lang="en-US" altLang="en-US" sz="2000" i="1">
                <a:latin typeface="Times New Roman" pitchFamily="18" charset="0"/>
              </a:rPr>
              <a:t>Straight permutation table</a:t>
            </a:r>
          </a:p>
        </p:txBody>
      </p:sp>
    </p:spTree>
    <p:extLst>
      <p:ext uri="{BB962C8B-B14F-4D97-AF65-F5344CB8AC3E}">
        <p14:creationId xmlns:p14="http://schemas.microsoft.com/office/powerpoint/2010/main" val="21431760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1"/>
          <p:cNvSpPr>
            <a:spLocks noGrp="1"/>
          </p:cNvSpPr>
          <p:nvPr>
            <p:ph type="sldNum" sz="quarter" idx="10"/>
          </p:nvPr>
        </p:nvSpPr>
        <p:spPr>
          <a:noFill/>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1200">
                <a:solidFill>
                  <a:schemeClr val="bg2"/>
                </a:solidFill>
              </a:rPr>
              <a:t>6.</a:t>
            </a:r>
            <a:fld id="{1F033ABC-94DC-456F-8CF5-0B4C2AF69E70}" type="slidenum">
              <a:rPr lang="en-US" altLang="en-US" sz="1200" smtClean="0">
                <a:solidFill>
                  <a:schemeClr val="bg2"/>
                </a:solidFill>
              </a:rPr>
              <a:pPr/>
              <a:t>44</a:t>
            </a:fld>
            <a:endParaRPr lang="en-US" altLang="en-US" sz="1200">
              <a:solidFill>
                <a:schemeClr val="bg2"/>
              </a:solidFill>
            </a:endParaRPr>
          </a:p>
        </p:txBody>
      </p:sp>
      <p:sp>
        <p:nvSpPr>
          <p:cNvPr id="26627" name="Rectangle 2"/>
          <p:cNvSpPr>
            <a:spLocks noChangeArrowheads="1"/>
          </p:cNvSpPr>
          <p:nvPr/>
        </p:nvSpPr>
        <p:spPr bwMode="ltGray">
          <a:xfrm>
            <a:off x="480738" y="107951"/>
            <a:ext cx="574387"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26628" name="Rectangle 3"/>
          <p:cNvSpPr>
            <a:spLocks noChangeArrowheads="1"/>
          </p:cNvSpPr>
          <p:nvPr/>
        </p:nvSpPr>
        <p:spPr bwMode="ltGray">
          <a:xfrm>
            <a:off x="982286" y="107951"/>
            <a:ext cx="430791"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26629" name="Rectangle 4"/>
          <p:cNvSpPr>
            <a:spLocks noChangeArrowheads="1"/>
          </p:cNvSpPr>
          <p:nvPr/>
        </p:nvSpPr>
        <p:spPr bwMode="ltGray">
          <a:xfrm>
            <a:off x="643065" y="530226"/>
            <a:ext cx="553576"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26630" name="Rectangle 5"/>
          <p:cNvSpPr>
            <a:spLocks noChangeArrowheads="1"/>
          </p:cNvSpPr>
          <p:nvPr/>
        </p:nvSpPr>
        <p:spPr bwMode="ltGray">
          <a:xfrm>
            <a:off x="1127964" y="530226"/>
            <a:ext cx="482818"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26631" name="Rectangle 6"/>
          <p:cNvSpPr>
            <a:spLocks noChangeArrowheads="1"/>
          </p:cNvSpPr>
          <p:nvPr/>
        </p:nvSpPr>
        <p:spPr bwMode="ltGray">
          <a:xfrm>
            <a:off x="99893" y="457201"/>
            <a:ext cx="734634"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26632" name="Rectangle 7"/>
          <p:cNvSpPr>
            <a:spLocks noChangeArrowheads="1"/>
          </p:cNvSpPr>
          <p:nvPr/>
        </p:nvSpPr>
        <p:spPr bwMode="gray">
          <a:xfrm>
            <a:off x="932339" y="1"/>
            <a:ext cx="41622"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26633" name="Rectangle 8"/>
          <p:cNvSpPr>
            <a:spLocks noChangeArrowheads="1"/>
          </p:cNvSpPr>
          <p:nvPr/>
        </p:nvSpPr>
        <p:spPr bwMode="gray">
          <a:xfrm>
            <a:off x="580632" y="533400"/>
            <a:ext cx="10784329"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26634" name="Rectangle 9"/>
          <p:cNvSpPr>
            <a:spLocks noChangeArrowheads="1"/>
          </p:cNvSpPr>
          <p:nvPr/>
        </p:nvSpPr>
        <p:spPr bwMode="auto">
          <a:xfrm>
            <a:off x="299681" y="914400"/>
            <a:ext cx="11387852" cy="9461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just"/>
            <a:r>
              <a:rPr lang="en-US" altLang="en-US" sz="2800" i="1">
                <a:latin typeface="Times New Roman" pitchFamily="18" charset="0"/>
              </a:rPr>
              <a:t>Using mixers and swappers, we can create the cipher and reverse cipher, each having 16 rounds. </a:t>
            </a:r>
          </a:p>
        </p:txBody>
      </p:sp>
      <p:sp>
        <p:nvSpPr>
          <p:cNvPr id="26635" name="Text Box 10"/>
          <p:cNvSpPr txBox="1">
            <a:spLocks noChangeArrowheads="1"/>
          </p:cNvSpPr>
          <p:nvPr/>
        </p:nvSpPr>
        <p:spPr bwMode="auto">
          <a:xfrm>
            <a:off x="1498401" y="0"/>
            <a:ext cx="478368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i="1" dirty="0">
                <a:solidFill>
                  <a:schemeClr val="hlink"/>
                </a:solidFill>
                <a:latin typeface="Times New Roman" pitchFamily="18" charset="0"/>
              </a:rPr>
              <a:t>Cipher and Reverse Cipher</a:t>
            </a:r>
          </a:p>
        </p:txBody>
      </p:sp>
      <p:sp>
        <p:nvSpPr>
          <p:cNvPr id="26636" name="Rectangle 13"/>
          <p:cNvSpPr>
            <a:spLocks noChangeArrowheads="1"/>
          </p:cNvSpPr>
          <p:nvPr/>
        </p:nvSpPr>
        <p:spPr bwMode="auto">
          <a:xfrm>
            <a:off x="299681" y="2314576"/>
            <a:ext cx="11387852" cy="138499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just"/>
            <a:r>
              <a:rPr lang="en-US" altLang="en-US" sz="2800" i="1">
                <a:solidFill>
                  <a:schemeClr val="folHlink"/>
                </a:solidFill>
                <a:latin typeface="Times New Roman" pitchFamily="18" charset="0"/>
              </a:rPr>
              <a:t>First Approach</a:t>
            </a:r>
          </a:p>
          <a:p>
            <a:pPr algn="just"/>
            <a:r>
              <a:rPr lang="en-US" altLang="en-US" sz="2800" i="1">
                <a:latin typeface="Times New Roman" pitchFamily="18" charset="0"/>
              </a:rPr>
              <a:t>To achieve this goal, one approach is to make the last round (round 16) different from the others; it has only a mixer and no swapper. </a:t>
            </a:r>
          </a:p>
        </p:txBody>
      </p:sp>
      <p:sp>
        <p:nvSpPr>
          <p:cNvPr id="26637" name="Line 14"/>
          <p:cNvSpPr>
            <a:spLocks noChangeShapeType="1"/>
          </p:cNvSpPr>
          <p:nvPr/>
        </p:nvSpPr>
        <p:spPr bwMode="auto">
          <a:xfrm>
            <a:off x="599361" y="6111240"/>
            <a:ext cx="10688598"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38" name="Line 15"/>
          <p:cNvSpPr>
            <a:spLocks noChangeShapeType="1"/>
          </p:cNvSpPr>
          <p:nvPr/>
        </p:nvSpPr>
        <p:spPr bwMode="auto">
          <a:xfrm>
            <a:off x="601443" y="5181600"/>
            <a:ext cx="10688598"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6639" name="Rectangle 16"/>
          <p:cNvSpPr>
            <a:spLocks noChangeArrowheads="1"/>
          </p:cNvSpPr>
          <p:nvPr/>
        </p:nvSpPr>
        <p:spPr bwMode="auto">
          <a:xfrm>
            <a:off x="649307" y="5334000"/>
            <a:ext cx="10588705" cy="584775"/>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a:r>
              <a:rPr lang="en-US" altLang="en-US">
                <a:latin typeface="Times New Roman" pitchFamily="18" charset="0"/>
              </a:rPr>
              <a:t>In the first approach, there is no swapper in the last round.</a:t>
            </a:r>
          </a:p>
        </p:txBody>
      </p:sp>
      <p:grpSp>
        <p:nvGrpSpPr>
          <p:cNvPr id="26640" name="Group 17"/>
          <p:cNvGrpSpPr>
            <a:grpSpLocks/>
          </p:cNvGrpSpPr>
          <p:nvPr/>
        </p:nvGrpSpPr>
        <p:grpSpPr bwMode="auto">
          <a:xfrm>
            <a:off x="599360" y="4538664"/>
            <a:ext cx="1498402" cy="566737"/>
            <a:chOff x="1200" y="1248"/>
            <a:chExt cx="720" cy="357"/>
          </a:xfrm>
        </p:grpSpPr>
        <p:pic>
          <p:nvPicPr>
            <p:cNvPr id="26641"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42" name="Text Box 19"/>
            <p:cNvSpPr txBox="1">
              <a:spLocks noChangeArrowheads="1"/>
            </p:cNvSpPr>
            <p:nvPr/>
          </p:nvSpPr>
          <p:spPr bwMode="auto">
            <a:xfrm>
              <a:off x="1284" y="1248"/>
              <a:ext cx="424"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800" i="1">
                  <a:solidFill>
                    <a:schemeClr val="hlink"/>
                  </a:solidFill>
                  <a:latin typeface="Times New Roman" pitchFamily="18" charset="0"/>
                </a:rPr>
                <a:t>Note</a:t>
              </a:r>
            </a:p>
          </p:txBody>
        </p:sp>
      </p:grpSp>
    </p:spTree>
    <p:extLst>
      <p:ext uri="{BB962C8B-B14F-4D97-AF65-F5344CB8AC3E}">
        <p14:creationId xmlns:p14="http://schemas.microsoft.com/office/powerpoint/2010/main" val="12941128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1"/>
          <p:cNvSpPr>
            <a:spLocks noGrp="1"/>
          </p:cNvSpPr>
          <p:nvPr>
            <p:ph type="sldNum" sz="quarter" idx="10"/>
          </p:nvPr>
        </p:nvSpPr>
        <p:spPr>
          <a:noFill/>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1200">
                <a:solidFill>
                  <a:schemeClr val="bg2"/>
                </a:solidFill>
              </a:rPr>
              <a:t>6.</a:t>
            </a:r>
            <a:fld id="{3FF2348B-4EC8-464E-94B9-B29A18F493FD}" type="slidenum">
              <a:rPr lang="en-US" altLang="en-US" sz="1200" smtClean="0">
                <a:solidFill>
                  <a:schemeClr val="bg2"/>
                </a:solidFill>
              </a:rPr>
              <a:pPr/>
              <a:t>45</a:t>
            </a:fld>
            <a:endParaRPr lang="en-US" altLang="en-US" sz="1200">
              <a:solidFill>
                <a:schemeClr val="bg2"/>
              </a:solidFill>
            </a:endParaRPr>
          </a:p>
        </p:txBody>
      </p:sp>
      <p:sp>
        <p:nvSpPr>
          <p:cNvPr id="27651" name="Rectangle 2"/>
          <p:cNvSpPr>
            <a:spLocks noChangeArrowheads="1"/>
          </p:cNvSpPr>
          <p:nvPr/>
        </p:nvSpPr>
        <p:spPr bwMode="ltGray">
          <a:xfrm>
            <a:off x="480738" y="107951"/>
            <a:ext cx="574387"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27652" name="Rectangle 3"/>
          <p:cNvSpPr>
            <a:spLocks noChangeArrowheads="1"/>
          </p:cNvSpPr>
          <p:nvPr/>
        </p:nvSpPr>
        <p:spPr bwMode="ltGray">
          <a:xfrm>
            <a:off x="982286" y="107951"/>
            <a:ext cx="430791"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27653" name="Rectangle 4"/>
          <p:cNvSpPr>
            <a:spLocks noChangeArrowheads="1"/>
          </p:cNvSpPr>
          <p:nvPr/>
        </p:nvSpPr>
        <p:spPr bwMode="ltGray">
          <a:xfrm>
            <a:off x="643065" y="530226"/>
            <a:ext cx="553576"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27654" name="Rectangle 5"/>
          <p:cNvSpPr>
            <a:spLocks noChangeArrowheads="1"/>
          </p:cNvSpPr>
          <p:nvPr/>
        </p:nvSpPr>
        <p:spPr bwMode="ltGray">
          <a:xfrm>
            <a:off x="1127964" y="530226"/>
            <a:ext cx="482818"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27655" name="Rectangle 6"/>
          <p:cNvSpPr>
            <a:spLocks noChangeArrowheads="1"/>
          </p:cNvSpPr>
          <p:nvPr/>
        </p:nvSpPr>
        <p:spPr bwMode="ltGray">
          <a:xfrm>
            <a:off x="99893" y="457201"/>
            <a:ext cx="734634"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27656" name="Rectangle 7"/>
          <p:cNvSpPr>
            <a:spLocks noChangeArrowheads="1"/>
          </p:cNvSpPr>
          <p:nvPr/>
        </p:nvSpPr>
        <p:spPr bwMode="gray">
          <a:xfrm>
            <a:off x="932339" y="1"/>
            <a:ext cx="41622"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27657" name="Rectangle 8"/>
          <p:cNvSpPr>
            <a:spLocks noChangeArrowheads="1"/>
          </p:cNvSpPr>
          <p:nvPr/>
        </p:nvSpPr>
        <p:spPr bwMode="gray">
          <a:xfrm>
            <a:off x="580632" y="533400"/>
            <a:ext cx="10784329"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27658" name="Text Box 10"/>
          <p:cNvSpPr txBox="1">
            <a:spLocks noChangeArrowheads="1"/>
          </p:cNvSpPr>
          <p:nvPr/>
        </p:nvSpPr>
        <p:spPr bwMode="auto">
          <a:xfrm>
            <a:off x="1498402" y="0"/>
            <a:ext cx="196239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i="1" dirty="0">
                <a:latin typeface="Times New Roman" pitchFamily="18" charset="0"/>
              </a:rPr>
              <a:t>Continued</a:t>
            </a:r>
          </a:p>
        </p:txBody>
      </p:sp>
      <p:pic>
        <p:nvPicPr>
          <p:cNvPr id="27659"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4158" y="1143001"/>
            <a:ext cx="5057105" cy="544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660" name="Text Box 18"/>
          <p:cNvSpPr txBox="1">
            <a:spLocks noChangeArrowheads="1"/>
          </p:cNvSpPr>
          <p:nvPr/>
        </p:nvSpPr>
        <p:spPr bwMode="auto">
          <a:xfrm>
            <a:off x="1394346" y="609600"/>
            <a:ext cx="692131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400" dirty="0">
                <a:solidFill>
                  <a:schemeClr val="folHlink"/>
                </a:solidFill>
                <a:latin typeface="Times New Roman" pitchFamily="18" charset="0"/>
              </a:rPr>
              <a:t>Figure  </a:t>
            </a:r>
            <a:r>
              <a:rPr lang="en-US" altLang="en-US" sz="2000" i="1" dirty="0">
                <a:latin typeface="Times New Roman" pitchFamily="18" charset="0"/>
              </a:rPr>
              <a:t>DES cipher and reverse cipher for the first approach</a:t>
            </a:r>
          </a:p>
        </p:txBody>
      </p:sp>
    </p:spTree>
    <p:extLst>
      <p:ext uri="{BB962C8B-B14F-4D97-AF65-F5344CB8AC3E}">
        <p14:creationId xmlns:p14="http://schemas.microsoft.com/office/powerpoint/2010/main" val="22114054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1"/>
          <p:cNvSpPr>
            <a:spLocks noGrp="1"/>
          </p:cNvSpPr>
          <p:nvPr>
            <p:ph type="sldNum" sz="quarter" idx="10"/>
          </p:nvPr>
        </p:nvSpPr>
        <p:spPr>
          <a:noFill/>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1200">
                <a:solidFill>
                  <a:schemeClr val="bg2"/>
                </a:solidFill>
              </a:rPr>
              <a:t>6.</a:t>
            </a:r>
            <a:fld id="{56771CC3-E019-49F6-B118-9C264A4CE95B}" type="slidenum">
              <a:rPr lang="en-US" altLang="en-US" sz="1200" smtClean="0">
                <a:solidFill>
                  <a:schemeClr val="bg2"/>
                </a:solidFill>
              </a:rPr>
              <a:pPr/>
              <a:t>46</a:t>
            </a:fld>
            <a:endParaRPr lang="en-US" altLang="en-US" sz="1200">
              <a:solidFill>
                <a:schemeClr val="bg2"/>
              </a:solidFill>
            </a:endParaRPr>
          </a:p>
        </p:txBody>
      </p:sp>
      <p:sp>
        <p:nvSpPr>
          <p:cNvPr id="32771" name="Rectangle 2"/>
          <p:cNvSpPr>
            <a:spLocks noChangeArrowheads="1"/>
          </p:cNvSpPr>
          <p:nvPr/>
        </p:nvSpPr>
        <p:spPr bwMode="ltGray">
          <a:xfrm>
            <a:off x="480738" y="107951"/>
            <a:ext cx="574387"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32772" name="Rectangle 3"/>
          <p:cNvSpPr>
            <a:spLocks noChangeArrowheads="1"/>
          </p:cNvSpPr>
          <p:nvPr/>
        </p:nvSpPr>
        <p:spPr bwMode="ltGray">
          <a:xfrm>
            <a:off x="982286" y="107951"/>
            <a:ext cx="430791"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32773" name="Rectangle 4"/>
          <p:cNvSpPr>
            <a:spLocks noChangeArrowheads="1"/>
          </p:cNvSpPr>
          <p:nvPr/>
        </p:nvSpPr>
        <p:spPr bwMode="ltGray">
          <a:xfrm>
            <a:off x="643065" y="530226"/>
            <a:ext cx="553576"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32774" name="Rectangle 5"/>
          <p:cNvSpPr>
            <a:spLocks noChangeArrowheads="1"/>
          </p:cNvSpPr>
          <p:nvPr/>
        </p:nvSpPr>
        <p:spPr bwMode="ltGray">
          <a:xfrm>
            <a:off x="1127964" y="530226"/>
            <a:ext cx="482818"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32775" name="Rectangle 6"/>
          <p:cNvSpPr>
            <a:spLocks noChangeArrowheads="1"/>
          </p:cNvSpPr>
          <p:nvPr/>
        </p:nvSpPr>
        <p:spPr bwMode="ltGray">
          <a:xfrm>
            <a:off x="99893" y="457201"/>
            <a:ext cx="734634"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32776" name="Rectangle 7"/>
          <p:cNvSpPr>
            <a:spLocks noChangeArrowheads="1"/>
          </p:cNvSpPr>
          <p:nvPr/>
        </p:nvSpPr>
        <p:spPr bwMode="gray">
          <a:xfrm>
            <a:off x="932339" y="1"/>
            <a:ext cx="41622"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32777" name="Rectangle 8"/>
          <p:cNvSpPr>
            <a:spLocks noChangeArrowheads="1"/>
          </p:cNvSpPr>
          <p:nvPr/>
        </p:nvSpPr>
        <p:spPr bwMode="gray">
          <a:xfrm>
            <a:off x="580632" y="533400"/>
            <a:ext cx="10784329"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32778" name="Rectangle 9"/>
          <p:cNvSpPr>
            <a:spLocks noChangeArrowheads="1"/>
          </p:cNvSpPr>
          <p:nvPr/>
        </p:nvSpPr>
        <p:spPr bwMode="auto">
          <a:xfrm>
            <a:off x="299681" y="1143001"/>
            <a:ext cx="11387852" cy="5191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just"/>
            <a:r>
              <a:rPr lang="en-US" altLang="en-US" sz="2800" i="1">
                <a:solidFill>
                  <a:schemeClr val="folHlink"/>
                </a:solidFill>
                <a:latin typeface="Times New Roman" pitchFamily="18" charset="0"/>
              </a:rPr>
              <a:t>Alternative Approach</a:t>
            </a:r>
          </a:p>
        </p:txBody>
      </p:sp>
      <p:sp>
        <p:nvSpPr>
          <p:cNvPr id="32779" name="Text Box 10"/>
          <p:cNvSpPr txBox="1">
            <a:spLocks noChangeArrowheads="1"/>
          </p:cNvSpPr>
          <p:nvPr/>
        </p:nvSpPr>
        <p:spPr bwMode="auto">
          <a:xfrm>
            <a:off x="1498402" y="0"/>
            <a:ext cx="29883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i="1">
                <a:latin typeface="Times New Roman" pitchFamily="18" charset="0"/>
              </a:rPr>
              <a:t>6.2.3</a:t>
            </a:r>
            <a:r>
              <a:rPr lang="en-US" altLang="en-US" i="1">
                <a:solidFill>
                  <a:schemeClr val="hlink"/>
                </a:solidFill>
                <a:latin typeface="Times New Roman" pitchFamily="18" charset="0"/>
              </a:rPr>
              <a:t>  </a:t>
            </a:r>
            <a:r>
              <a:rPr lang="en-US" altLang="en-US" i="1">
                <a:latin typeface="Times New Roman" pitchFamily="18" charset="0"/>
              </a:rPr>
              <a:t>Continued</a:t>
            </a:r>
          </a:p>
        </p:txBody>
      </p:sp>
      <p:sp>
        <p:nvSpPr>
          <p:cNvPr id="32780" name="Rectangle 17"/>
          <p:cNvSpPr>
            <a:spLocks noChangeArrowheads="1"/>
          </p:cNvSpPr>
          <p:nvPr/>
        </p:nvSpPr>
        <p:spPr bwMode="auto">
          <a:xfrm>
            <a:off x="299681" y="1674814"/>
            <a:ext cx="11387852" cy="13731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just"/>
            <a:r>
              <a:rPr lang="en-US" altLang="en-US" sz="2800" i="1">
                <a:latin typeface="Times New Roman" pitchFamily="18" charset="0"/>
              </a:rPr>
              <a:t>We can make all 16 rounds the same by including one swapper to the 16th round and add an extra swapper after that (two swappers cancel the effect of each other). </a:t>
            </a:r>
          </a:p>
        </p:txBody>
      </p:sp>
      <p:sp>
        <p:nvSpPr>
          <p:cNvPr id="32781" name="Rectangle 18"/>
          <p:cNvSpPr>
            <a:spLocks noChangeArrowheads="1"/>
          </p:cNvSpPr>
          <p:nvPr/>
        </p:nvSpPr>
        <p:spPr bwMode="auto">
          <a:xfrm>
            <a:off x="299681" y="3625851"/>
            <a:ext cx="11387852" cy="5191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just"/>
            <a:r>
              <a:rPr lang="en-US" altLang="en-US" sz="2800" i="1">
                <a:solidFill>
                  <a:schemeClr val="folHlink"/>
                </a:solidFill>
                <a:latin typeface="Times New Roman" pitchFamily="18" charset="0"/>
              </a:rPr>
              <a:t>Key Generation</a:t>
            </a:r>
          </a:p>
        </p:txBody>
      </p:sp>
      <p:sp>
        <p:nvSpPr>
          <p:cNvPr id="32782" name="Rectangle 19"/>
          <p:cNvSpPr>
            <a:spLocks noChangeArrowheads="1"/>
          </p:cNvSpPr>
          <p:nvPr/>
        </p:nvSpPr>
        <p:spPr bwMode="auto">
          <a:xfrm>
            <a:off x="299681" y="4235450"/>
            <a:ext cx="11387852" cy="9461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just"/>
            <a:r>
              <a:rPr lang="en-US" altLang="en-US" sz="2800" i="1">
                <a:latin typeface="Times New Roman" pitchFamily="18" charset="0"/>
              </a:rPr>
              <a:t>The round-key generator creates sixteen 48-bit keys out of a 56-bit cipher key. </a:t>
            </a:r>
          </a:p>
        </p:txBody>
      </p:sp>
    </p:spTree>
    <p:extLst>
      <p:ext uri="{BB962C8B-B14F-4D97-AF65-F5344CB8AC3E}">
        <p14:creationId xmlns:p14="http://schemas.microsoft.com/office/powerpoint/2010/main" val="39990026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1"/>
          <p:cNvSpPr>
            <a:spLocks noGrp="1"/>
          </p:cNvSpPr>
          <p:nvPr>
            <p:ph type="sldNum" sz="quarter" idx="10"/>
          </p:nvPr>
        </p:nvSpPr>
        <p:spPr>
          <a:noFill/>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1200">
                <a:solidFill>
                  <a:schemeClr val="bg2"/>
                </a:solidFill>
              </a:rPr>
              <a:t>6.</a:t>
            </a:r>
            <a:fld id="{C6CCDAAE-67D6-488C-99AF-2C4A20C84DB2}" type="slidenum">
              <a:rPr lang="en-US" altLang="en-US" sz="1200" smtClean="0">
                <a:solidFill>
                  <a:schemeClr val="bg2"/>
                </a:solidFill>
              </a:rPr>
              <a:pPr/>
              <a:t>47</a:t>
            </a:fld>
            <a:endParaRPr lang="en-US" altLang="en-US" sz="1200">
              <a:solidFill>
                <a:schemeClr val="bg2"/>
              </a:solidFill>
            </a:endParaRPr>
          </a:p>
        </p:txBody>
      </p:sp>
      <p:sp>
        <p:nvSpPr>
          <p:cNvPr id="33795" name="Rectangle 2"/>
          <p:cNvSpPr>
            <a:spLocks noChangeArrowheads="1"/>
          </p:cNvSpPr>
          <p:nvPr/>
        </p:nvSpPr>
        <p:spPr bwMode="ltGray">
          <a:xfrm>
            <a:off x="480738" y="107951"/>
            <a:ext cx="574387"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33796" name="Rectangle 3"/>
          <p:cNvSpPr>
            <a:spLocks noChangeArrowheads="1"/>
          </p:cNvSpPr>
          <p:nvPr/>
        </p:nvSpPr>
        <p:spPr bwMode="ltGray">
          <a:xfrm>
            <a:off x="982286" y="107951"/>
            <a:ext cx="430791"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33797" name="Rectangle 4"/>
          <p:cNvSpPr>
            <a:spLocks noChangeArrowheads="1"/>
          </p:cNvSpPr>
          <p:nvPr/>
        </p:nvSpPr>
        <p:spPr bwMode="ltGray">
          <a:xfrm>
            <a:off x="643065" y="530226"/>
            <a:ext cx="553576"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33798" name="Rectangle 5"/>
          <p:cNvSpPr>
            <a:spLocks noChangeArrowheads="1"/>
          </p:cNvSpPr>
          <p:nvPr/>
        </p:nvSpPr>
        <p:spPr bwMode="ltGray">
          <a:xfrm>
            <a:off x="1127964" y="530226"/>
            <a:ext cx="482818"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33799" name="Rectangle 6"/>
          <p:cNvSpPr>
            <a:spLocks noChangeArrowheads="1"/>
          </p:cNvSpPr>
          <p:nvPr/>
        </p:nvSpPr>
        <p:spPr bwMode="ltGray">
          <a:xfrm>
            <a:off x="99893" y="457201"/>
            <a:ext cx="734634"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33800" name="Rectangle 7"/>
          <p:cNvSpPr>
            <a:spLocks noChangeArrowheads="1"/>
          </p:cNvSpPr>
          <p:nvPr/>
        </p:nvSpPr>
        <p:spPr bwMode="gray">
          <a:xfrm>
            <a:off x="932339" y="1"/>
            <a:ext cx="41622"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33801" name="Rectangle 8"/>
          <p:cNvSpPr>
            <a:spLocks noChangeArrowheads="1"/>
          </p:cNvSpPr>
          <p:nvPr/>
        </p:nvSpPr>
        <p:spPr bwMode="gray">
          <a:xfrm>
            <a:off x="580632" y="533400"/>
            <a:ext cx="10784329"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33802" name="Text Box 10"/>
          <p:cNvSpPr txBox="1">
            <a:spLocks noChangeArrowheads="1"/>
          </p:cNvSpPr>
          <p:nvPr/>
        </p:nvSpPr>
        <p:spPr bwMode="auto">
          <a:xfrm>
            <a:off x="1498402" y="0"/>
            <a:ext cx="196239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i="1" dirty="0">
                <a:latin typeface="Times New Roman" pitchFamily="18" charset="0"/>
              </a:rPr>
              <a:t>Continued</a:t>
            </a:r>
          </a:p>
        </p:txBody>
      </p:sp>
      <p:pic>
        <p:nvPicPr>
          <p:cNvPr id="33803"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3408" y="685800"/>
            <a:ext cx="6207961" cy="549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804" name="Text Box 12"/>
          <p:cNvSpPr txBox="1">
            <a:spLocks noChangeArrowheads="1"/>
          </p:cNvSpPr>
          <p:nvPr/>
        </p:nvSpPr>
        <p:spPr bwMode="auto">
          <a:xfrm>
            <a:off x="8567944" y="3276600"/>
            <a:ext cx="178606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400">
                <a:solidFill>
                  <a:schemeClr val="folHlink"/>
                </a:solidFill>
                <a:latin typeface="Times New Roman" pitchFamily="18" charset="0"/>
              </a:rPr>
              <a:t>Figure 6.10</a:t>
            </a:r>
            <a:br>
              <a:rPr lang="en-US" altLang="en-US" sz="2400">
                <a:solidFill>
                  <a:schemeClr val="folHlink"/>
                </a:solidFill>
                <a:latin typeface="Times New Roman" pitchFamily="18" charset="0"/>
              </a:rPr>
            </a:br>
            <a:r>
              <a:rPr lang="en-US" altLang="en-US" sz="2000" i="1">
                <a:latin typeface="Times New Roman" pitchFamily="18" charset="0"/>
              </a:rPr>
              <a:t>Key generation</a:t>
            </a:r>
          </a:p>
        </p:txBody>
      </p:sp>
    </p:spTree>
    <p:extLst>
      <p:ext uri="{BB962C8B-B14F-4D97-AF65-F5344CB8AC3E}">
        <p14:creationId xmlns:p14="http://schemas.microsoft.com/office/powerpoint/2010/main" val="36383453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1"/>
          <p:cNvSpPr>
            <a:spLocks noGrp="1"/>
          </p:cNvSpPr>
          <p:nvPr>
            <p:ph type="sldNum" sz="quarter" idx="10"/>
          </p:nvPr>
        </p:nvSpPr>
        <p:spPr>
          <a:noFill/>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1200">
                <a:solidFill>
                  <a:schemeClr val="bg2"/>
                </a:solidFill>
              </a:rPr>
              <a:t>6.</a:t>
            </a:r>
            <a:fld id="{37CF0759-0E16-48AB-8729-53A85987A1B7}" type="slidenum">
              <a:rPr lang="en-US" altLang="en-US" sz="1200" smtClean="0">
                <a:solidFill>
                  <a:schemeClr val="bg2"/>
                </a:solidFill>
              </a:rPr>
              <a:pPr/>
              <a:t>48</a:t>
            </a:fld>
            <a:endParaRPr lang="en-US" altLang="en-US" sz="1200">
              <a:solidFill>
                <a:schemeClr val="bg2"/>
              </a:solidFill>
            </a:endParaRPr>
          </a:p>
        </p:txBody>
      </p:sp>
      <p:sp>
        <p:nvSpPr>
          <p:cNvPr id="34819" name="Rectangle 2"/>
          <p:cNvSpPr>
            <a:spLocks noChangeArrowheads="1"/>
          </p:cNvSpPr>
          <p:nvPr/>
        </p:nvSpPr>
        <p:spPr bwMode="ltGray">
          <a:xfrm>
            <a:off x="480738" y="107951"/>
            <a:ext cx="574387"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34820" name="Rectangle 3"/>
          <p:cNvSpPr>
            <a:spLocks noChangeArrowheads="1"/>
          </p:cNvSpPr>
          <p:nvPr/>
        </p:nvSpPr>
        <p:spPr bwMode="ltGray">
          <a:xfrm>
            <a:off x="982286" y="107951"/>
            <a:ext cx="430791"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34821" name="Rectangle 4"/>
          <p:cNvSpPr>
            <a:spLocks noChangeArrowheads="1"/>
          </p:cNvSpPr>
          <p:nvPr/>
        </p:nvSpPr>
        <p:spPr bwMode="ltGray">
          <a:xfrm>
            <a:off x="643065" y="530226"/>
            <a:ext cx="553576"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34822" name="Rectangle 5"/>
          <p:cNvSpPr>
            <a:spLocks noChangeArrowheads="1"/>
          </p:cNvSpPr>
          <p:nvPr/>
        </p:nvSpPr>
        <p:spPr bwMode="ltGray">
          <a:xfrm>
            <a:off x="1127964" y="530226"/>
            <a:ext cx="482818"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34823" name="Rectangle 6"/>
          <p:cNvSpPr>
            <a:spLocks noChangeArrowheads="1"/>
          </p:cNvSpPr>
          <p:nvPr/>
        </p:nvSpPr>
        <p:spPr bwMode="ltGray">
          <a:xfrm>
            <a:off x="99893" y="457201"/>
            <a:ext cx="734634"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34824" name="Rectangle 7"/>
          <p:cNvSpPr>
            <a:spLocks noChangeArrowheads="1"/>
          </p:cNvSpPr>
          <p:nvPr/>
        </p:nvSpPr>
        <p:spPr bwMode="gray">
          <a:xfrm>
            <a:off x="932339" y="1"/>
            <a:ext cx="41622"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34825" name="Rectangle 8"/>
          <p:cNvSpPr>
            <a:spLocks noChangeArrowheads="1"/>
          </p:cNvSpPr>
          <p:nvPr/>
        </p:nvSpPr>
        <p:spPr bwMode="gray">
          <a:xfrm>
            <a:off x="580632" y="533400"/>
            <a:ext cx="10784329"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34826" name="Text Box 10"/>
          <p:cNvSpPr txBox="1">
            <a:spLocks noChangeArrowheads="1"/>
          </p:cNvSpPr>
          <p:nvPr/>
        </p:nvSpPr>
        <p:spPr bwMode="auto">
          <a:xfrm>
            <a:off x="1498402" y="0"/>
            <a:ext cx="196239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i="1" dirty="0">
                <a:latin typeface="Times New Roman" pitchFamily="18" charset="0"/>
              </a:rPr>
              <a:t>Continued</a:t>
            </a:r>
          </a:p>
        </p:txBody>
      </p:sp>
      <p:pic>
        <p:nvPicPr>
          <p:cNvPr id="34827"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985" y="1685926"/>
            <a:ext cx="9970613" cy="288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828" name="Text Box 12"/>
          <p:cNvSpPr txBox="1">
            <a:spLocks noChangeArrowheads="1"/>
          </p:cNvSpPr>
          <p:nvPr/>
        </p:nvSpPr>
        <p:spPr bwMode="auto">
          <a:xfrm>
            <a:off x="3221564" y="914400"/>
            <a:ext cx="37952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400">
                <a:solidFill>
                  <a:schemeClr val="folHlink"/>
                </a:solidFill>
                <a:latin typeface="Times New Roman" pitchFamily="18" charset="0"/>
              </a:rPr>
              <a:t>Table 6.12  </a:t>
            </a:r>
            <a:r>
              <a:rPr lang="en-US" altLang="en-US" sz="2000" i="1">
                <a:latin typeface="Times New Roman" pitchFamily="18" charset="0"/>
              </a:rPr>
              <a:t>Parity-bit drop table</a:t>
            </a:r>
          </a:p>
        </p:txBody>
      </p:sp>
      <p:sp>
        <p:nvSpPr>
          <p:cNvPr id="34829" name="Text Box 13"/>
          <p:cNvSpPr txBox="1">
            <a:spLocks noChangeArrowheads="1"/>
          </p:cNvSpPr>
          <p:nvPr/>
        </p:nvSpPr>
        <p:spPr bwMode="auto">
          <a:xfrm>
            <a:off x="3221564" y="4811713"/>
            <a:ext cx="388818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400">
                <a:solidFill>
                  <a:schemeClr val="folHlink"/>
                </a:solidFill>
                <a:latin typeface="Times New Roman" pitchFamily="18" charset="0"/>
              </a:rPr>
              <a:t>Table 6.13  </a:t>
            </a:r>
            <a:r>
              <a:rPr lang="en-US" altLang="en-US" sz="2000" i="1">
                <a:latin typeface="Times New Roman" pitchFamily="18" charset="0"/>
              </a:rPr>
              <a:t>Number of bits shifts</a:t>
            </a:r>
          </a:p>
        </p:txBody>
      </p:sp>
      <p:pic>
        <p:nvPicPr>
          <p:cNvPr id="34830"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1049" y="5400676"/>
            <a:ext cx="9394146"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71342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1"/>
          <p:cNvSpPr>
            <a:spLocks noGrp="1"/>
          </p:cNvSpPr>
          <p:nvPr>
            <p:ph type="sldNum" sz="quarter" idx="10"/>
          </p:nvPr>
        </p:nvSpPr>
        <p:spPr>
          <a:noFill/>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1200">
                <a:solidFill>
                  <a:schemeClr val="bg2"/>
                </a:solidFill>
              </a:rPr>
              <a:t>6.</a:t>
            </a:r>
            <a:fld id="{AD68FAAF-1E4F-4E70-A1DA-FD61C053063B}" type="slidenum">
              <a:rPr lang="en-US" altLang="en-US" sz="1200" smtClean="0">
                <a:solidFill>
                  <a:schemeClr val="bg2"/>
                </a:solidFill>
              </a:rPr>
              <a:pPr/>
              <a:t>49</a:t>
            </a:fld>
            <a:endParaRPr lang="en-US" altLang="en-US" sz="1200">
              <a:solidFill>
                <a:schemeClr val="bg2"/>
              </a:solidFill>
            </a:endParaRPr>
          </a:p>
        </p:txBody>
      </p:sp>
      <p:sp>
        <p:nvSpPr>
          <p:cNvPr id="35843" name="Rectangle 2"/>
          <p:cNvSpPr>
            <a:spLocks noChangeArrowheads="1"/>
          </p:cNvSpPr>
          <p:nvPr/>
        </p:nvSpPr>
        <p:spPr bwMode="ltGray">
          <a:xfrm>
            <a:off x="480738" y="107951"/>
            <a:ext cx="574387"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35844" name="Rectangle 3"/>
          <p:cNvSpPr>
            <a:spLocks noChangeArrowheads="1"/>
          </p:cNvSpPr>
          <p:nvPr/>
        </p:nvSpPr>
        <p:spPr bwMode="ltGray">
          <a:xfrm>
            <a:off x="982286" y="107951"/>
            <a:ext cx="430791"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35845" name="Rectangle 4"/>
          <p:cNvSpPr>
            <a:spLocks noChangeArrowheads="1"/>
          </p:cNvSpPr>
          <p:nvPr/>
        </p:nvSpPr>
        <p:spPr bwMode="ltGray">
          <a:xfrm>
            <a:off x="643065" y="530226"/>
            <a:ext cx="553576"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35846" name="Rectangle 5"/>
          <p:cNvSpPr>
            <a:spLocks noChangeArrowheads="1"/>
          </p:cNvSpPr>
          <p:nvPr/>
        </p:nvSpPr>
        <p:spPr bwMode="ltGray">
          <a:xfrm>
            <a:off x="1127964" y="530226"/>
            <a:ext cx="482818"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35847" name="Rectangle 6"/>
          <p:cNvSpPr>
            <a:spLocks noChangeArrowheads="1"/>
          </p:cNvSpPr>
          <p:nvPr/>
        </p:nvSpPr>
        <p:spPr bwMode="ltGray">
          <a:xfrm>
            <a:off x="99893" y="457201"/>
            <a:ext cx="734634"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35848" name="Rectangle 7"/>
          <p:cNvSpPr>
            <a:spLocks noChangeArrowheads="1"/>
          </p:cNvSpPr>
          <p:nvPr/>
        </p:nvSpPr>
        <p:spPr bwMode="gray">
          <a:xfrm>
            <a:off x="932339" y="1"/>
            <a:ext cx="41622"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35849" name="Rectangle 8"/>
          <p:cNvSpPr>
            <a:spLocks noChangeArrowheads="1"/>
          </p:cNvSpPr>
          <p:nvPr/>
        </p:nvSpPr>
        <p:spPr bwMode="gray">
          <a:xfrm>
            <a:off x="580632" y="533400"/>
            <a:ext cx="10784329"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35850" name="Text Box 10"/>
          <p:cNvSpPr txBox="1">
            <a:spLocks noChangeArrowheads="1"/>
          </p:cNvSpPr>
          <p:nvPr/>
        </p:nvSpPr>
        <p:spPr bwMode="auto">
          <a:xfrm>
            <a:off x="1498402" y="0"/>
            <a:ext cx="196239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i="1" dirty="0">
                <a:latin typeface="Times New Roman" pitchFamily="18" charset="0"/>
              </a:rPr>
              <a:t>Continued</a:t>
            </a:r>
          </a:p>
        </p:txBody>
      </p:sp>
      <p:sp>
        <p:nvSpPr>
          <p:cNvPr id="35851" name="Text Box 12"/>
          <p:cNvSpPr txBox="1">
            <a:spLocks noChangeArrowheads="1"/>
          </p:cNvSpPr>
          <p:nvPr/>
        </p:nvSpPr>
        <p:spPr bwMode="auto">
          <a:xfrm>
            <a:off x="3221564" y="1524000"/>
            <a:ext cx="405970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400">
                <a:solidFill>
                  <a:schemeClr val="folHlink"/>
                </a:solidFill>
                <a:latin typeface="Times New Roman" pitchFamily="18" charset="0"/>
              </a:rPr>
              <a:t>Table 6.14  </a:t>
            </a:r>
            <a:r>
              <a:rPr lang="en-US" altLang="en-US" sz="2000" i="1">
                <a:latin typeface="Times New Roman" pitchFamily="18" charset="0"/>
              </a:rPr>
              <a:t>Key-compression table</a:t>
            </a:r>
          </a:p>
        </p:txBody>
      </p:sp>
      <p:pic>
        <p:nvPicPr>
          <p:cNvPr id="35852"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961" y="2727326"/>
            <a:ext cx="9192277" cy="207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4810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Encryption/Decryption Process</a:t>
            </a:r>
          </a:p>
        </p:txBody>
      </p:sp>
      <p:sp>
        <p:nvSpPr>
          <p:cNvPr id="3" name="Slide Number Placeholder 2"/>
          <p:cNvSpPr>
            <a:spLocks noGrp="1"/>
          </p:cNvSpPr>
          <p:nvPr>
            <p:ph type="sldNum" sz="quarter" idx="12"/>
          </p:nvPr>
        </p:nvSpPr>
        <p:spPr/>
        <p:txBody>
          <a:bodyPr/>
          <a:lstStyle/>
          <a:p>
            <a:fld id="{5BFA158B-7C94-F543-87DB-41F59EA4FAFA}" type="slidenum">
              <a:rPr lang="en-US" smtClean="0">
                <a:latin typeface="Arial"/>
              </a:rPr>
              <a:pPr/>
              <a:t>5</a:t>
            </a:fld>
            <a:endParaRPr lang="en-US">
              <a:latin typeface="Arial"/>
            </a:endParaRPr>
          </a:p>
        </p:txBody>
      </p:sp>
      <p:pic>
        <p:nvPicPr>
          <p:cNvPr id="11" name="Picture 10" descr="fig02-18.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698" y="2368879"/>
            <a:ext cx="10690767" cy="2106110"/>
          </a:xfrm>
          <a:prstGeom prst="rect">
            <a:avLst/>
          </a:prstGeom>
        </p:spPr>
      </p:pic>
    </p:spTree>
    <p:extLst>
      <p:ext uri="{BB962C8B-B14F-4D97-AF65-F5344CB8AC3E}">
        <p14:creationId xmlns:p14="http://schemas.microsoft.com/office/powerpoint/2010/main" val="11452550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1"/>
          <p:cNvSpPr>
            <a:spLocks noGrp="1"/>
          </p:cNvSpPr>
          <p:nvPr>
            <p:ph type="sldNum" sz="quarter" idx="10"/>
          </p:nvPr>
        </p:nvSpPr>
        <p:spPr>
          <a:noFill/>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1200">
                <a:solidFill>
                  <a:schemeClr val="bg2"/>
                </a:solidFill>
              </a:rPr>
              <a:t>6.</a:t>
            </a:r>
            <a:fld id="{8D9EAB16-60F0-49F9-8C83-61329FE31EB0}" type="slidenum">
              <a:rPr lang="en-US" altLang="en-US" sz="1200" smtClean="0">
                <a:solidFill>
                  <a:schemeClr val="bg2"/>
                </a:solidFill>
              </a:rPr>
              <a:pPr/>
              <a:t>50</a:t>
            </a:fld>
            <a:endParaRPr lang="en-US" altLang="en-US" sz="1200">
              <a:solidFill>
                <a:schemeClr val="bg2"/>
              </a:solidFill>
            </a:endParaRPr>
          </a:p>
        </p:txBody>
      </p:sp>
      <p:sp>
        <p:nvSpPr>
          <p:cNvPr id="38915" name="Text Box 2"/>
          <p:cNvSpPr txBox="1">
            <a:spLocks noChangeArrowheads="1"/>
          </p:cNvSpPr>
          <p:nvPr/>
        </p:nvSpPr>
        <p:spPr bwMode="auto">
          <a:xfrm>
            <a:off x="1598295" y="533400"/>
            <a:ext cx="1808508" cy="461665"/>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400">
                <a:solidFill>
                  <a:schemeClr val="bg1"/>
                </a:solidFill>
                <a:latin typeface="Times New Roman" pitchFamily="18" charset="0"/>
              </a:rPr>
              <a:t>Example 6.5</a:t>
            </a:r>
            <a:endParaRPr lang="en-US" altLang="en-US" sz="2000" i="1">
              <a:solidFill>
                <a:schemeClr val="bg1"/>
              </a:solidFill>
              <a:latin typeface="Times New Roman" pitchFamily="18" charset="0"/>
            </a:endParaRPr>
          </a:p>
        </p:txBody>
      </p:sp>
      <p:sp>
        <p:nvSpPr>
          <p:cNvPr id="38916" name="Rectangle 3"/>
          <p:cNvSpPr>
            <a:spLocks noChangeArrowheads="1"/>
          </p:cNvSpPr>
          <p:nvPr/>
        </p:nvSpPr>
        <p:spPr bwMode="ltGray">
          <a:xfrm>
            <a:off x="480738" y="107951"/>
            <a:ext cx="574387"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38917" name="Rectangle 4"/>
          <p:cNvSpPr>
            <a:spLocks noChangeArrowheads="1"/>
          </p:cNvSpPr>
          <p:nvPr/>
        </p:nvSpPr>
        <p:spPr bwMode="ltGray">
          <a:xfrm>
            <a:off x="982286" y="107951"/>
            <a:ext cx="430791"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38918" name="Rectangle 5"/>
          <p:cNvSpPr>
            <a:spLocks noChangeArrowheads="1"/>
          </p:cNvSpPr>
          <p:nvPr/>
        </p:nvSpPr>
        <p:spPr bwMode="ltGray">
          <a:xfrm>
            <a:off x="643065" y="530226"/>
            <a:ext cx="553576"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38919" name="Rectangle 6"/>
          <p:cNvSpPr>
            <a:spLocks noChangeArrowheads="1"/>
          </p:cNvSpPr>
          <p:nvPr/>
        </p:nvSpPr>
        <p:spPr bwMode="ltGray">
          <a:xfrm>
            <a:off x="1127964" y="530226"/>
            <a:ext cx="482818"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38920" name="Rectangle 7"/>
          <p:cNvSpPr>
            <a:spLocks noChangeArrowheads="1"/>
          </p:cNvSpPr>
          <p:nvPr/>
        </p:nvSpPr>
        <p:spPr bwMode="ltGray">
          <a:xfrm>
            <a:off x="99893" y="457201"/>
            <a:ext cx="734634"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38921" name="Rectangle 8"/>
          <p:cNvSpPr>
            <a:spLocks noChangeArrowheads="1"/>
          </p:cNvSpPr>
          <p:nvPr/>
        </p:nvSpPr>
        <p:spPr bwMode="gray">
          <a:xfrm>
            <a:off x="932339" y="1"/>
            <a:ext cx="41622"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38922" name="Rectangle 9"/>
          <p:cNvSpPr>
            <a:spLocks noChangeArrowheads="1"/>
          </p:cNvSpPr>
          <p:nvPr/>
        </p:nvSpPr>
        <p:spPr bwMode="gray">
          <a:xfrm>
            <a:off x="580632" y="533400"/>
            <a:ext cx="10784329"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38923" name="Text Box 10"/>
          <p:cNvSpPr txBox="1">
            <a:spLocks noChangeArrowheads="1"/>
          </p:cNvSpPr>
          <p:nvPr/>
        </p:nvSpPr>
        <p:spPr bwMode="auto">
          <a:xfrm>
            <a:off x="1498402" y="0"/>
            <a:ext cx="185018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i="1" dirty="0">
                <a:solidFill>
                  <a:schemeClr val="hlink"/>
                </a:solidFill>
                <a:latin typeface="Times New Roman" pitchFamily="18" charset="0"/>
              </a:rPr>
              <a:t>Examples</a:t>
            </a:r>
          </a:p>
        </p:txBody>
      </p:sp>
      <p:sp>
        <p:nvSpPr>
          <p:cNvPr id="1013771" name="Rectangle 11"/>
          <p:cNvSpPr>
            <a:spLocks noChangeArrowheads="1"/>
          </p:cNvSpPr>
          <p:nvPr/>
        </p:nvSpPr>
        <p:spPr bwMode="auto">
          <a:xfrm>
            <a:off x="299680" y="1276776"/>
            <a:ext cx="1078849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defRPr/>
            </a:pPr>
            <a:r>
              <a:rPr lang="en-US" altLang="en-US" sz="2400">
                <a:effectLst>
                  <a:outerShdw blurRad="38100" dist="38100" dir="2700000" algn="tl">
                    <a:srgbClr val="C0C0C0"/>
                  </a:outerShdw>
                </a:effectLst>
                <a:latin typeface="Times New Roman" pitchFamily="18" charset="0"/>
              </a:rPr>
              <a:t>We choose a random plaintext block and a random key, and determine what the ciphertext block would be (all in hexadecimal):</a:t>
            </a:r>
          </a:p>
        </p:txBody>
      </p:sp>
      <p:pic>
        <p:nvPicPr>
          <p:cNvPr id="38925"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254" y="2590800"/>
            <a:ext cx="10066345" cy="59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26"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361" y="3873500"/>
            <a:ext cx="10209942" cy="252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927" name="Text Box 16"/>
          <p:cNvSpPr txBox="1">
            <a:spLocks noChangeArrowheads="1"/>
          </p:cNvSpPr>
          <p:nvPr/>
        </p:nvSpPr>
        <p:spPr bwMode="auto">
          <a:xfrm>
            <a:off x="899041" y="3429000"/>
            <a:ext cx="498315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400">
                <a:solidFill>
                  <a:schemeClr val="folHlink"/>
                </a:solidFill>
                <a:latin typeface="Times New Roman" pitchFamily="18" charset="0"/>
              </a:rPr>
              <a:t>Table  6.15  </a:t>
            </a:r>
            <a:r>
              <a:rPr lang="en-US" altLang="en-US" sz="2000" i="1">
                <a:latin typeface="Times New Roman" pitchFamily="18" charset="0"/>
              </a:rPr>
              <a:t>Trace of data for Example 6.5 </a:t>
            </a:r>
          </a:p>
        </p:txBody>
      </p:sp>
    </p:spTree>
    <p:extLst>
      <p:ext uri="{BB962C8B-B14F-4D97-AF65-F5344CB8AC3E}">
        <p14:creationId xmlns:p14="http://schemas.microsoft.com/office/powerpoint/2010/main" val="32983433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1"/>
          <p:cNvSpPr>
            <a:spLocks noGrp="1"/>
          </p:cNvSpPr>
          <p:nvPr>
            <p:ph type="sldNum" sz="quarter" idx="10"/>
          </p:nvPr>
        </p:nvSpPr>
        <p:spPr>
          <a:noFill/>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1200">
                <a:solidFill>
                  <a:schemeClr val="bg2"/>
                </a:solidFill>
              </a:rPr>
              <a:t>6.</a:t>
            </a:r>
            <a:fld id="{0F45BA88-27FF-477D-9D70-103ED98194CC}" type="slidenum">
              <a:rPr lang="en-US" altLang="en-US" sz="1200" smtClean="0">
                <a:solidFill>
                  <a:schemeClr val="bg2"/>
                </a:solidFill>
              </a:rPr>
              <a:pPr/>
              <a:t>51</a:t>
            </a:fld>
            <a:endParaRPr lang="en-US" altLang="en-US" sz="1200">
              <a:solidFill>
                <a:schemeClr val="bg2"/>
              </a:solidFill>
            </a:endParaRPr>
          </a:p>
        </p:txBody>
      </p:sp>
      <p:sp>
        <p:nvSpPr>
          <p:cNvPr id="39939" name="Text Box 2"/>
          <p:cNvSpPr txBox="1">
            <a:spLocks noChangeArrowheads="1"/>
          </p:cNvSpPr>
          <p:nvPr/>
        </p:nvSpPr>
        <p:spPr bwMode="auto">
          <a:xfrm>
            <a:off x="1598295" y="533400"/>
            <a:ext cx="1808508" cy="461665"/>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400">
                <a:solidFill>
                  <a:schemeClr val="bg1"/>
                </a:solidFill>
                <a:latin typeface="Times New Roman" pitchFamily="18" charset="0"/>
              </a:rPr>
              <a:t>Example 6.5</a:t>
            </a:r>
            <a:endParaRPr lang="en-US" altLang="en-US" sz="2000" i="1">
              <a:solidFill>
                <a:schemeClr val="bg1"/>
              </a:solidFill>
              <a:latin typeface="Times New Roman" pitchFamily="18" charset="0"/>
            </a:endParaRPr>
          </a:p>
        </p:txBody>
      </p:sp>
      <p:sp>
        <p:nvSpPr>
          <p:cNvPr id="39940" name="Rectangle 3"/>
          <p:cNvSpPr>
            <a:spLocks noChangeArrowheads="1"/>
          </p:cNvSpPr>
          <p:nvPr/>
        </p:nvSpPr>
        <p:spPr bwMode="ltGray">
          <a:xfrm>
            <a:off x="480738" y="107951"/>
            <a:ext cx="574387"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39941" name="Rectangle 4"/>
          <p:cNvSpPr>
            <a:spLocks noChangeArrowheads="1"/>
          </p:cNvSpPr>
          <p:nvPr/>
        </p:nvSpPr>
        <p:spPr bwMode="ltGray">
          <a:xfrm>
            <a:off x="982286" y="107951"/>
            <a:ext cx="430791"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39942" name="Rectangle 5"/>
          <p:cNvSpPr>
            <a:spLocks noChangeArrowheads="1"/>
          </p:cNvSpPr>
          <p:nvPr/>
        </p:nvSpPr>
        <p:spPr bwMode="ltGray">
          <a:xfrm>
            <a:off x="643065" y="530226"/>
            <a:ext cx="553576"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39943" name="Rectangle 6"/>
          <p:cNvSpPr>
            <a:spLocks noChangeArrowheads="1"/>
          </p:cNvSpPr>
          <p:nvPr/>
        </p:nvSpPr>
        <p:spPr bwMode="ltGray">
          <a:xfrm>
            <a:off x="1127964" y="530226"/>
            <a:ext cx="482818"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39944" name="Rectangle 7"/>
          <p:cNvSpPr>
            <a:spLocks noChangeArrowheads="1"/>
          </p:cNvSpPr>
          <p:nvPr/>
        </p:nvSpPr>
        <p:spPr bwMode="ltGray">
          <a:xfrm>
            <a:off x="99893" y="457201"/>
            <a:ext cx="734634"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39945" name="Rectangle 8"/>
          <p:cNvSpPr>
            <a:spLocks noChangeArrowheads="1"/>
          </p:cNvSpPr>
          <p:nvPr/>
        </p:nvSpPr>
        <p:spPr bwMode="gray">
          <a:xfrm>
            <a:off x="932339" y="1"/>
            <a:ext cx="41622"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39946" name="Rectangle 9"/>
          <p:cNvSpPr>
            <a:spLocks noChangeArrowheads="1"/>
          </p:cNvSpPr>
          <p:nvPr/>
        </p:nvSpPr>
        <p:spPr bwMode="gray">
          <a:xfrm>
            <a:off x="580632" y="533400"/>
            <a:ext cx="10784329"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pic>
        <p:nvPicPr>
          <p:cNvPr id="39947"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171" y="1895476"/>
            <a:ext cx="10245320" cy="427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948" name="Text Box 15"/>
          <p:cNvSpPr txBox="1">
            <a:spLocks noChangeArrowheads="1"/>
          </p:cNvSpPr>
          <p:nvPr/>
        </p:nvSpPr>
        <p:spPr bwMode="auto">
          <a:xfrm>
            <a:off x="2470282" y="1371600"/>
            <a:ext cx="62431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400">
                <a:solidFill>
                  <a:schemeClr val="folHlink"/>
                </a:solidFill>
                <a:latin typeface="Times New Roman" pitchFamily="18" charset="0"/>
              </a:rPr>
              <a:t>Table  6.15  </a:t>
            </a:r>
            <a:r>
              <a:rPr lang="en-US" altLang="en-US" sz="2000" i="1">
                <a:latin typeface="Times New Roman" pitchFamily="18" charset="0"/>
              </a:rPr>
              <a:t>Trace of data for Example 6.5 (Conintued </a:t>
            </a:r>
          </a:p>
        </p:txBody>
      </p:sp>
      <p:sp>
        <p:nvSpPr>
          <p:cNvPr id="39949" name="Text Box 16"/>
          <p:cNvSpPr txBox="1">
            <a:spLocks noChangeArrowheads="1"/>
          </p:cNvSpPr>
          <p:nvPr/>
        </p:nvSpPr>
        <p:spPr bwMode="auto">
          <a:xfrm>
            <a:off x="1498402" y="0"/>
            <a:ext cx="309091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i="1">
                <a:latin typeface="Times New Roman" pitchFamily="18" charset="0"/>
              </a:rPr>
              <a:t>6.2.4</a:t>
            </a:r>
            <a:r>
              <a:rPr lang="en-US" altLang="en-US" i="1">
                <a:solidFill>
                  <a:schemeClr val="hlink"/>
                </a:solidFill>
                <a:latin typeface="Times New Roman" pitchFamily="18" charset="0"/>
              </a:rPr>
              <a:t>   </a:t>
            </a:r>
            <a:r>
              <a:rPr lang="en-US" altLang="en-US" i="1">
                <a:latin typeface="Times New Roman" pitchFamily="18" charset="0"/>
              </a:rPr>
              <a:t>Continued</a:t>
            </a:r>
          </a:p>
        </p:txBody>
      </p:sp>
      <p:sp>
        <p:nvSpPr>
          <p:cNvPr id="39950" name="Text Box 17"/>
          <p:cNvSpPr txBox="1">
            <a:spLocks noChangeArrowheads="1"/>
          </p:cNvSpPr>
          <p:nvPr/>
        </p:nvSpPr>
        <p:spPr bwMode="auto">
          <a:xfrm>
            <a:off x="4095632" y="504826"/>
            <a:ext cx="174118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800" i="1">
                <a:latin typeface="Times New Roman" pitchFamily="18" charset="0"/>
              </a:rPr>
              <a:t>Continued</a:t>
            </a:r>
          </a:p>
        </p:txBody>
      </p:sp>
    </p:spTree>
    <p:extLst>
      <p:ext uri="{BB962C8B-B14F-4D97-AF65-F5344CB8AC3E}">
        <p14:creationId xmlns:p14="http://schemas.microsoft.com/office/powerpoint/2010/main" val="35259305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1"/>
          <p:cNvSpPr>
            <a:spLocks noGrp="1"/>
          </p:cNvSpPr>
          <p:nvPr>
            <p:ph type="sldNum" sz="quarter" idx="10"/>
          </p:nvPr>
        </p:nvSpPr>
        <p:spPr>
          <a:noFill/>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1200">
                <a:solidFill>
                  <a:schemeClr val="bg2"/>
                </a:solidFill>
              </a:rPr>
              <a:t>6.</a:t>
            </a:r>
            <a:fld id="{D4AF7672-65A9-4D7E-9ED3-E48AA5A22C55}" type="slidenum">
              <a:rPr lang="en-US" altLang="en-US" sz="1200" smtClean="0">
                <a:solidFill>
                  <a:schemeClr val="bg2"/>
                </a:solidFill>
              </a:rPr>
              <a:pPr/>
              <a:t>52</a:t>
            </a:fld>
            <a:endParaRPr lang="en-US" altLang="en-US" sz="1200">
              <a:solidFill>
                <a:schemeClr val="bg2"/>
              </a:solidFill>
            </a:endParaRPr>
          </a:p>
        </p:txBody>
      </p:sp>
      <p:sp>
        <p:nvSpPr>
          <p:cNvPr id="40963" name="Text Box 2"/>
          <p:cNvSpPr txBox="1">
            <a:spLocks noChangeArrowheads="1"/>
          </p:cNvSpPr>
          <p:nvPr/>
        </p:nvSpPr>
        <p:spPr bwMode="auto">
          <a:xfrm>
            <a:off x="1598295" y="533400"/>
            <a:ext cx="1808508" cy="461665"/>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400">
                <a:solidFill>
                  <a:schemeClr val="bg1"/>
                </a:solidFill>
                <a:latin typeface="Times New Roman" pitchFamily="18" charset="0"/>
              </a:rPr>
              <a:t>Example 6.6</a:t>
            </a:r>
            <a:endParaRPr lang="en-US" altLang="en-US" sz="2000" i="1">
              <a:solidFill>
                <a:schemeClr val="bg1"/>
              </a:solidFill>
              <a:latin typeface="Times New Roman" pitchFamily="18" charset="0"/>
            </a:endParaRPr>
          </a:p>
        </p:txBody>
      </p:sp>
      <p:sp>
        <p:nvSpPr>
          <p:cNvPr id="40964" name="Rectangle 3"/>
          <p:cNvSpPr>
            <a:spLocks noChangeArrowheads="1"/>
          </p:cNvSpPr>
          <p:nvPr/>
        </p:nvSpPr>
        <p:spPr bwMode="ltGray">
          <a:xfrm>
            <a:off x="480738" y="107951"/>
            <a:ext cx="574387"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40965" name="Rectangle 4"/>
          <p:cNvSpPr>
            <a:spLocks noChangeArrowheads="1"/>
          </p:cNvSpPr>
          <p:nvPr/>
        </p:nvSpPr>
        <p:spPr bwMode="ltGray">
          <a:xfrm>
            <a:off x="982286" y="107951"/>
            <a:ext cx="430791"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40966" name="Rectangle 5"/>
          <p:cNvSpPr>
            <a:spLocks noChangeArrowheads="1"/>
          </p:cNvSpPr>
          <p:nvPr/>
        </p:nvSpPr>
        <p:spPr bwMode="ltGray">
          <a:xfrm>
            <a:off x="643065" y="530226"/>
            <a:ext cx="553576"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40967" name="Rectangle 6"/>
          <p:cNvSpPr>
            <a:spLocks noChangeArrowheads="1"/>
          </p:cNvSpPr>
          <p:nvPr/>
        </p:nvSpPr>
        <p:spPr bwMode="ltGray">
          <a:xfrm>
            <a:off x="1127964" y="530226"/>
            <a:ext cx="482818"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40968" name="Rectangle 7"/>
          <p:cNvSpPr>
            <a:spLocks noChangeArrowheads="1"/>
          </p:cNvSpPr>
          <p:nvPr/>
        </p:nvSpPr>
        <p:spPr bwMode="ltGray">
          <a:xfrm>
            <a:off x="99893" y="457201"/>
            <a:ext cx="734634"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40969" name="Rectangle 8"/>
          <p:cNvSpPr>
            <a:spLocks noChangeArrowheads="1"/>
          </p:cNvSpPr>
          <p:nvPr/>
        </p:nvSpPr>
        <p:spPr bwMode="gray">
          <a:xfrm>
            <a:off x="932339" y="1"/>
            <a:ext cx="41622"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40970" name="Rectangle 9"/>
          <p:cNvSpPr>
            <a:spLocks noChangeArrowheads="1"/>
          </p:cNvSpPr>
          <p:nvPr/>
        </p:nvSpPr>
        <p:spPr bwMode="gray">
          <a:xfrm>
            <a:off x="580632" y="533400"/>
            <a:ext cx="10784329"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40971" name="Text Box 10"/>
          <p:cNvSpPr txBox="1">
            <a:spLocks noChangeArrowheads="1"/>
          </p:cNvSpPr>
          <p:nvPr/>
        </p:nvSpPr>
        <p:spPr bwMode="auto">
          <a:xfrm>
            <a:off x="1498402" y="0"/>
            <a:ext cx="309091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i="1">
                <a:latin typeface="Times New Roman" pitchFamily="18" charset="0"/>
              </a:rPr>
              <a:t>6.2.4</a:t>
            </a:r>
            <a:r>
              <a:rPr lang="en-US" altLang="en-US" i="1">
                <a:solidFill>
                  <a:schemeClr val="hlink"/>
                </a:solidFill>
                <a:latin typeface="Times New Roman" pitchFamily="18" charset="0"/>
              </a:rPr>
              <a:t>   </a:t>
            </a:r>
            <a:r>
              <a:rPr lang="en-US" altLang="en-US" i="1">
                <a:latin typeface="Times New Roman" pitchFamily="18" charset="0"/>
              </a:rPr>
              <a:t>Continued</a:t>
            </a:r>
          </a:p>
        </p:txBody>
      </p:sp>
      <p:sp>
        <p:nvSpPr>
          <p:cNvPr id="1017867" name="Rectangle 11"/>
          <p:cNvSpPr>
            <a:spLocks noChangeArrowheads="1"/>
          </p:cNvSpPr>
          <p:nvPr/>
        </p:nvSpPr>
        <p:spPr bwMode="auto">
          <a:xfrm>
            <a:off x="299680" y="1276776"/>
            <a:ext cx="1078849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defRPr/>
            </a:pPr>
            <a:r>
              <a:rPr lang="en-US" altLang="en-US" sz="2400">
                <a:effectLst>
                  <a:outerShdw blurRad="38100" dist="38100" dir="2700000" algn="tl">
                    <a:srgbClr val="C0C0C0"/>
                  </a:outerShdw>
                </a:effectLst>
                <a:latin typeface="Times New Roman" pitchFamily="18" charset="0"/>
              </a:rPr>
              <a:t>Let us see how Bob, at the destination, can decipher the ciphertext received from Alice using the same key. Table 6.16 shows some interesting points. </a:t>
            </a:r>
          </a:p>
        </p:txBody>
      </p:sp>
      <p:pic>
        <p:nvPicPr>
          <p:cNvPr id="40973"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845" y="2498726"/>
            <a:ext cx="10330647" cy="359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55566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nchor="t"/>
          <a:lstStyle/>
          <a:p>
            <a:r>
              <a:rPr lang="en-US" altLang="en-US"/>
              <a:t>Strength of DES – Key Size</a:t>
            </a:r>
            <a:endParaRPr lang="en-AU" altLang="en-US"/>
          </a:p>
        </p:txBody>
      </p:sp>
      <p:sp>
        <p:nvSpPr>
          <p:cNvPr id="47107" name="Rectangle 3"/>
          <p:cNvSpPr>
            <a:spLocks noGrp="1" noChangeArrowheads="1"/>
          </p:cNvSpPr>
          <p:nvPr>
            <p:ph type="body" idx="1"/>
          </p:nvPr>
        </p:nvSpPr>
        <p:spPr bwMode="auto">
          <a:xfrm>
            <a:off x="599361" y="1650075"/>
            <a:ext cx="10788492" cy="4876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t>56-bit keys have 2</a:t>
            </a:r>
            <a:r>
              <a:rPr lang="en-US" altLang="en-US" baseline="30000" dirty="0"/>
              <a:t>56</a:t>
            </a:r>
            <a:r>
              <a:rPr lang="en-US" altLang="en-US" dirty="0"/>
              <a:t> = 7.2 x 10</a:t>
            </a:r>
            <a:r>
              <a:rPr lang="en-US" altLang="en-US" baseline="30000" dirty="0"/>
              <a:t>16</a:t>
            </a:r>
            <a:r>
              <a:rPr lang="en-US" altLang="en-US" dirty="0"/>
              <a:t> values</a:t>
            </a:r>
          </a:p>
          <a:p>
            <a:r>
              <a:rPr lang="en-US" altLang="en-US" dirty="0"/>
              <a:t>brute force search looks hard</a:t>
            </a:r>
          </a:p>
          <a:p>
            <a:r>
              <a:rPr lang="en-US" altLang="en-US" dirty="0"/>
              <a:t>recent advances have shown is possible</a:t>
            </a:r>
          </a:p>
          <a:p>
            <a:pPr lvl="1"/>
            <a:r>
              <a:rPr lang="en-AU" altLang="en-US" dirty="0"/>
              <a:t>in 1997 on Internet in a few months </a:t>
            </a:r>
          </a:p>
          <a:p>
            <a:pPr lvl="1"/>
            <a:r>
              <a:rPr lang="en-AU" altLang="en-US" dirty="0"/>
              <a:t>in 1998 on dedicated h/w (EFF) in a few days </a:t>
            </a:r>
          </a:p>
          <a:p>
            <a:pPr lvl="1"/>
            <a:r>
              <a:rPr lang="en-AU" altLang="en-US" dirty="0"/>
              <a:t>in 1999 above combined in 22hrs!</a:t>
            </a:r>
          </a:p>
          <a:p>
            <a:r>
              <a:rPr lang="en-US" altLang="en-US" dirty="0"/>
              <a:t>now considering alternatives to DES</a:t>
            </a:r>
            <a:endParaRPr lang="en-AU" altLang="en-US" dirty="0"/>
          </a:p>
        </p:txBody>
      </p:sp>
    </p:spTree>
    <p:extLst>
      <p:ext uri="{BB962C8B-B14F-4D97-AF65-F5344CB8AC3E}">
        <p14:creationId xmlns:p14="http://schemas.microsoft.com/office/powerpoint/2010/main" val="29013020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nchor="t"/>
          <a:lstStyle/>
          <a:p>
            <a:r>
              <a:rPr lang="en-US" altLang="en-US" sz="4000" dirty="0"/>
              <a:t>Strength of DES – Timing Attacks</a:t>
            </a:r>
            <a:endParaRPr lang="en-AU" altLang="en-US" sz="4000" dirty="0"/>
          </a:p>
        </p:txBody>
      </p:sp>
      <p:sp>
        <p:nvSpPr>
          <p:cNvPr id="4813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en-US" dirty="0"/>
              <a:t>A timing attack is one in which information about the key or the plaintext is obtained by observing how long it takes a given implementation to perform decryptions on various </a:t>
            </a:r>
            <a:r>
              <a:rPr lang="en-US" altLang="en-US" dirty="0" err="1"/>
              <a:t>ciphertexts</a:t>
            </a:r>
            <a:r>
              <a:rPr lang="en-US" altLang="en-US" dirty="0"/>
              <a:t>. </a:t>
            </a:r>
          </a:p>
          <a:p>
            <a:r>
              <a:rPr lang="en-US" altLang="en-US" dirty="0"/>
              <a:t>A timing attack exploits the fact that an encryption or decryption algorithm often takes slightly different amounts of time on different inputs.</a:t>
            </a:r>
          </a:p>
          <a:p>
            <a:r>
              <a:rPr lang="en-AU" altLang="en-US" dirty="0"/>
              <a:t>attacks actual implementation of cipher</a:t>
            </a:r>
          </a:p>
        </p:txBody>
      </p:sp>
    </p:spTree>
    <p:extLst>
      <p:ext uri="{BB962C8B-B14F-4D97-AF65-F5344CB8AC3E}">
        <p14:creationId xmlns:p14="http://schemas.microsoft.com/office/powerpoint/2010/main" val="13622410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nchor="t"/>
          <a:lstStyle/>
          <a:p>
            <a:r>
              <a:rPr lang="en-US" altLang="en-US" sz="4000"/>
              <a:t>Strength of DES – Analytic Attacks</a:t>
            </a:r>
            <a:endParaRPr lang="en-AU" altLang="en-US" sz="4000"/>
          </a:p>
        </p:txBody>
      </p:sp>
      <p:sp>
        <p:nvSpPr>
          <p:cNvPr id="4915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r>
              <a:rPr lang="en-US" altLang="en-US" sz="2800" dirty="0"/>
              <a:t>now have several analytic attacks on DES</a:t>
            </a:r>
          </a:p>
          <a:p>
            <a:pPr>
              <a:lnSpc>
                <a:spcPct val="90000"/>
              </a:lnSpc>
            </a:pPr>
            <a:r>
              <a:rPr lang="en-US" altLang="en-US" sz="2800" dirty="0"/>
              <a:t>these </a:t>
            </a:r>
            <a:r>
              <a:rPr lang="en-AU" altLang="en-US" sz="2800" dirty="0"/>
              <a:t>utilise some deep structure of the cipher </a:t>
            </a:r>
          </a:p>
          <a:p>
            <a:pPr lvl="1">
              <a:lnSpc>
                <a:spcPct val="90000"/>
              </a:lnSpc>
            </a:pPr>
            <a:r>
              <a:rPr lang="en-AU" altLang="en-US" sz="2400" dirty="0"/>
              <a:t>by gathering information about encryptions </a:t>
            </a:r>
          </a:p>
          <a:p>
            <a:pPr lvl="1">
              <a:lnSpc>
                <a:spcPct val="90000"/>
              </a:lnSpc>
            </a:pPr>
            <a:r>
              <a:rPr lang="en-AU" altLang="en-US" sz="2400" dirty="0"/>
              <a:t>can eventually recover some/all of the sub-key bits </a:t>
            </a:r>
          </a:p>
          <a:p>
            <a:pPr lvl="1">
              <a:lnSpc>
                <a:spcPct val="90000"/>
              </a:lnSpc>
            </a:pPr>
            <a:r>
              <a:rPr lang="en-AU" altLang="en-US" sz="2400" dirty="0"/>
              <a:t>if necessary then exhaustively search for the rest </a:t>
            </a:r>
          </a:p>
          <a:p>
            <a:pPr>
              <a:lnSpc>
                <a:spcPct val="90000"/>
              </a:lnSpc>
            </a:pPr>
            <a:r>
              <a:rPr lang="en-AU" altLang="en-US" sz="2800" dirty="0"/>
              <a:t>generally these are statistical attacks</a:t>
            </a:r>
          </a:p>
          <a:p>
            <a:pPr>
              <a:lnSpc>
                <a:spcPct val="90000"/>
              </a:lnSpc>
            </a:pPr>
            <a:r>
              <a:rPr lang="en-US" altLang="en-US" sz="2800" dirty="0"/>
              <a:t>include</a:t>
            </a:r>
            <a:endParaRPr lang="en-AU" altLang="en-US" sz="2800" dirty="0"/>
          </a:p>
          <a:p>
            <a:pPr lvl="1">
              <a:lnSpc>
                <a:spcPct val="90000"/>
              </a:lnSpc>
            </a:pPr>
            <a:r>
              <a:rPr lang="en-AU" altLang="en-US" sz="2400" dirty="0"/>
              <a:t>differential cryptanalysis </a:t>
            </a:r>
          </a:p>
          <a:p>
            <a:pPr lvl="1">
              <a:lnSpc>
                <a:spcPct val="90000"/>
              </a:lnSpc>
            </a:pPr>
            <a:r>
              <a:rPr lang="en-AU" altLang="en-US" sz="2400" dirty="0"/>
              <a:t>linear cryptanalysis </a:t>
            </a:r>
          </a:p>
          <a:p>
            <a:pPr>
              <a:lnSpc>
                <a:spcPct val="90000"/>
              </a:lnSpc>
            </a:pPr>
            <a:endParaRPr lang="en-AU" altLang="en-US" sz="2800" dirty="0"/>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5460789" y="4783680"/>
              <a:ext cx="1203913" cy="988200"/>
            </p14:xfrm>
          </p:contentPart>
        </mc:Choice>
        <mc:Fallback xmlns="">
          <p:pic>
            <p:nvPicPr>
              <p:cNvPr id="2" name="Ink 1"/>
              <p:cNvPicPr/>
              <p:nvPr/>
            </p:nvPicPr>
            <p:blipFill>
              <a:blip r:embed="rId3"/>
              <a:stretch>
                <a:fillRect/>
              </a:stretch>
            </p:blipFill>
            <p:spPr>
              <a:xfrm>
                <a:off x="5455029" y="4776840"/>
                <a:ext cx="1215794" cy="1000800"/>
              </a:xfrm>
              <a:prstGeom prst="rect">
                <a:avLst/>
              </a:prstGeom>
            </p:spPr>
          </p:pic>
        </mc:Fallback>
      </mc:AlternateContent>
    </p:spTree>
    <p:extLst>
      <p:ext uri="{BB962C8B-B14F-4D97-AF65-F5344CB8AC3E}">
        <p14:creationId xmlns:p14="http://schemas.microsoft.com/office/powerpoint/2010/main" val="36060143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1"/>
          <p:cNvSpPr>
            <a:spLocks noGrp="1"/>
          </p:cNvSpPr>
          <p:nvPr>
            <p:ph type="sldNum" sz="quarter" idx="10"/>
          </p:nvPr>
        </p:nvSpPr>
        <p:spPr>
          <a:noFill/>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1200">
                <a:solidFill>
                  <a:schemeClr val="bg2"/>
                </a:solidFill>
              </a:rPr>
              <a:t>6.</a:t>
            </a:r>
            <a:fld id="{7C8E192C-BDE5-4253-A1D3-6F0A0CA11B62}" type="slidenum">
              <a:rPr lang="en-US" altLang="en-US" sz="1200" smtClean="0">
                <a:solidFill>
                  <a:schemeClr val="bg2"/>
                </a:solidFill>
              </a:rPr>
              <a:pPr/>
              <a:t>56</a:t>
            </a:fld>
            <a:endParaRPr lang="en-US" altLang="en-US" sz="1200">
              <a:solidFill>
                <a:schemeClr val="bg2"/>
              </a:solidFill>
            </a:endParaRPr>
          </a:p>
        </p:txBody>
      </p:sp>
      <p:sp>
        <p:nvSpPr>
          <p:cNvPr id="50179" name="Rectangle 2"/>
          <p:cNvSpPr>
            <a:spLocks noChangeArrowheads="1"/>
          </p:cNvSpPr>
          <p:nvPr/>
        </p:nvSpPr>
        <p:spPr bwMode="ltGray">
          <a:xfrm>
            <a:off x="480738" y="107951"/>
            <a:ext cx="574387"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50180" name="Rectangle 3"/>
          <p:cNvSpPr>
            <a:spLocks noChangeArrowheads="1"/>
          </p:cNvSpPr>
          <p:nvPr/>
        </p:nvSpPr>
        <p:spPr bwMode="ltGray">
          <a:xfrm>
            <a:off x="982286" y="107951"/>
            <a:ext cx="430791"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50181" name="Rectangle 4"/>
          <p:cNvSpPr>
            <a:spLocks noChangeArrowheads="1"/>
          </p:cNvSpPr>
          <p:nvPr/>
        </p:nvSpPr>
        <p:spPr bwMode="ltGray">
          <a:xfrm>
            <a:off x="643065" y="530226"/>
            <a:ext cx="553576"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50182" name="Rectangle 5"/>
          <p:cNvSpPr>
            <a:spLocks noChangeArrowheads="1"/>
          </p:cNvSpPr>
          <p:nvPr/>
        </p:nvSpPr>
        <p:spPr bwMode="ltGray">
          <a:xfrm>
            <a:off x="1127964" y="530226"/>
            <a:ext cx="482818"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50183" name="Rectangle 6"/>
          <p:cNvSpPr>
            <a:spLocks noChangeArrowheads="1"/>
          </p:cNvSpPr>
          <p:nvPr/>
        </p:nvSpPr>
        <p:spPr bwMode="ltGray">
          <a:xfrm>
            <a:off x="99893" y="457201"/>
            <a:ext cx="734634"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50184" name="Rectangle 7"/>
          <p:cNvSpPr>
            <a:spLocks noChangeArrowheads="1"/>
          </p:cNvSpPr>
          <p:nvPr/>
        </p:nvSpPr>
        <p:spPr bwMode="gray">
          <a:xfrm>
            <a:off x="932339" y="1"/>
            <a:ext cx="41622"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50185" name="Rectangle 8"/>
          <p:cNvSpPr>
            <a:spLocks noChangeArrowheads="1"/>
          </p:cNvSpPr>
          <p:nvPr/>
        </p:nvSpPr>
        <p:spPr bwMode="gray">
          <a:xfrm>
            <a:off x="580632" y="533400"/>
            <a:ext cx="10784329"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50186" name="Rectangle 9"/>
          <p:cNvSpPr>
            <a:spLocks noChangeArrowheads="1"/>
          </p:cNvSpPr>
          <p:nvPr/>
        </p:nvSpPr>
        <p:spPr bwMode="auto">
          <a:xfrm>
            <a:off x="299681" y="914400"/>
            <a:ext cx="11387852" cy="52322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just"/>
            <a:r>
              <a:rPr lang="en-US" altLang="en-US" sz="2800" i="1">
                <a:latin typeface="Times New Roman" pitchFamily="18" charset="0"/>
              </a:rPr>
              <a:t>During the last few years critics have found some weaknesses in DES.</a:t>
            </a:r>
          </a:p>
        </p:txBody>
      </p:sp>
      <p:sp>
        <p:nvSpPr>
          <p:cNvPr id="50187" name="Text Box 10"/>
          <p:cNvSpPr txBox="1">
            <a:spLocks noChangeArrowheads="1"/>
          </p:cNvSpPr>
          <p:nvPr/>
        </p:nvSpPr>
        <p:spPr bwMode="auto">
          <a:xfrm>
            <a:off x="1610782" y="461643"/>
            <a:ext cx="308026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i="1" dirty="0">
                <a:solidFill>
                  <a:schemeClr val="hlink"/>
                </a:solidFill>
                <a:latin typeface="Times New Roman" pitchFamily="18" charset="0"/>
              </a:rPr>
              <a:t>DES Weaknesses</a:t>
            </a:r>
          </a:p>
        </p:txBody>
      </p:sp>
      <p:sp>
        <p:nvSpPr>
          <p:cNvPr id="50188" name="Rectangle 11"/>
          <p:cNvSpPr>
            <a:spLocks noChangeArrowheads="1"/>
          </p:cNvSpPr>
          <p:nvPr/>
        </p:nvSpPr>
        <p:spPr bwMode="auto">
          <a:xfrm>
            <a:off x="199787" y="1828801"/>
            <a:ext cx="11387852" cy="18002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just"/>
            <a:r>
              <a:rPr lang="en-US" altLang="en-US" sz="2800" i="1">
                <a:solidFill>
                  <a:schemeClr val="folHlink"/>
                </a:solidFill>
                <a:latin typeface="Times New Roman" pitchFamily="18" charset="0"/>
              </a:rPr>
              <a:t>Weaknesses in Cipher Design</a:t>
            </a:r>
          </a:p>
          <a:p>
            <a:pPr algn="just"/>
            <a:r>
              <a:rPr lang="en-US" altLang="en-US" sz="2800" i="1">
                <a:latin typeface="Times New Roman" pitchFamily="18" charset="0"/>
              </a:rPr>
              <a:t>1. Weaknesses in S-boxes</a:t>
            </a:r>
          </a:p>
          <a:p>
            <a:pPr algn="just"/>
            <a:r>
              <a:rPr lang="en-US" altLang="en-US" sz="2800" i="1">
                <a:latin typeface="Times New Roman" pitchFamily="18" charset="0"/>
              </a:rPr>
              <a:t>2. Weaknesses in P-boxes</a:t>
            </a:r>
          </a:p>
          <a:p>
            <a:pPr algn="just"/>
            <a:r>
              <a:rPr lang="en-US" altLang="en-US" sz="2800" i="1">
                <a:latin typeface="Times New Roman" pitchFamily="18" charset="0"/>
              </a:rPr>
              <a:t>3. Weaknesses in Key</a:t>
            </a:r>
          </a:p>
        </p:txBody>
      </p:sp>
      <p:pic>
        <p:nvPicPr>
          <p:cNvPr id="50189"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659" y="3924300"/>
            <a:ext cx="10832194" cy="247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57985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1"/>
          <p:cNvSpPr>
            <a:spLocks noGrp="1"/>
          </p:cNvSpPr>
          <p:nvPr>
            <p:ph type="sldNum" sz="quarter" idx="10"/>
          </p:nvPr>
        </p:nvSpPr>
        <p:spPr>
          <a:noFill/>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1200">
                <a:solidFill>
                  <a:schemeClr val="bg2"/>
                </a:solidFill>
              </a:rPr>
              <a:t>6.</a:t>
            </a:r>
            <a:fld id="{A3A55101-5358-4C75-AE22-1BC0EB323C69}" type="slidenum">
              <a:rPr lang="en-US" altLang="en-US" sz="1200" smtClean="0">
                <a:solidFill>
                  <a:schemeClr val="bg2"/>
                </a:solidFill>
              </a:rPr>
              <a:pPr/>
              <a:t>57</a:t>
            </a:fld>
            <a:endParaRPr lang="en-US" altLang="en-US" sz="1200">
              <a:solidFill>
                <a:schemeClr val="bg2"/>
              </a:solidFill>
            </a:endParaRPr>
          </a:p>
        </p:txBody>
      </p:sp>
      <p:sp>
        <p:nvSpPr>
          <p:cNvPr id="51203" name="Text Box 2"/>
          <p:cNvSpPr txBox="1">
            <a:spLocks noChangeArrowheads="1"/>
          </p:cNvSpPr>
          <p:nvPr/>
        </p:nvSpPr>
        <p:spPr bwMode="auto">
          <a:xfrm>
            <a:off x="1598295" y="533400"/>
            <a:ext cx="1808508" cy="461665"/>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400">
                <a:solidFill>
                  <a:schemeClr val="bg1"/>
                </a:solidFill>
                <a:latin typeface="Times New Roman" pitchFamily="18" charset="0"/>
              </a:rPr>
              <a:t>Example 6.8</a:t>
            </a:r>
            <a:endParaRPr lang="en-US" altLang="en-US" sz="2000" i="1">
              <a:solidFill>
                <a:schemeClr val="bg1"/>
              </a:solidFill>
              <a:latin typeface="Times New Roman" pitchFamily="18" charset="0"/>
            </a:endParaRPr>
          </a:p>
        </p:txBody>
      </p:sp>
      <p:sp>
        <p:nvSpPr>
          <p:cNvPr id="51204" name="Rectangle 3"/>
          <p:cNvSpPr>
            <a:spLocks noChangeArrowheads="1"/>
          </p:cNvSpPr>
          <p:nvPr/>
        </p:nvSpPr>
        <p:spPr bwMode="ltGray">
          <a:xfrm>
            <a:off x="480738" y="107951"/>
            <a:ext cx="574387"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51205" name="Rectangle 4"/>
          <p:cNvSpPr>
            <a:spLocks noChangeArrowheads="1"/>
          </p:cNvSpPr>
          <p:nvPr/>
        </p:nvSpPr>
        <p:spPr bwMode="ltGray">
          <a:xfrm>
            <a:off x="982286" y="107951"/>
            <a:ext cx="430791"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51206" name="Rectangle 5"/>
          <p:cNvSpPr>
            <a:spLocks noChangeArrowheads="1"/>
          </p:cNvSpPr>
          <p:nvPr/>
        </p:nvSpPr>
        <p:spPr bwMode="ltGray">
          <a:xfrm>
            <a:off x="643065" y="530226"/>
            <a:ext cx="553576"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51207" name="Rectangle 6"/>
          <p:cNvSpPr>
            <a:spLocks noChangeArrowheads="1"/>
          </p:cNvSpPr>
          <p:nvPr/>
        </p:nvSpPr>
        <p:spPr bwMode="ltGray">
          <a:xfrm>
            <a:off x="1127964" y="530226"/>
            <a:ext cx="482818"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51208" name="Rectangle 7"/>
          <p:cNvSpPr>
            <a:spLocks noChangeArrowheads="1"/>
          </p:cNvSpPr>
          <p:nvPr/>
        </p:nvSpPr>
        <p:spPr bwMode="ltGray">
          <a:xfrm>
            <a:off x="99893" y="457201"/>
            <a:ext cx="734634"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51209" name="Rectangle 8"/>
          <p:cNvSpPr>
            <a:spLocks noChangeArrowheads="1"/>
          </p:cNvSpPr>
          <p:nvPr/>
        </p:nvSpPr>
        <p:spPr bwMode="gray">
          <a:xfrm>
            <a:off x="932339" y="1"/>
            <a:ext cx="41622"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51210" name="Rectangle 9"/>
          <p:cNvSpPr>
            <a:spLocks noChangeArrowheads="1"/>
          </p:cNvSpPr>
          <p:nvPr/>
        </p:nvSpPr>
        <p:spPr bwMode="gray">
          <a:xfrm>
            <a:off x="580632" y="533400"/>
            <a:ext cx="10784329"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1093643" name="Rectangle 11"/>
          <p:cNvSpPr>
            <a:spLocks noChangeArrowheads="1"/>
          </p:cNvSpPr>
          <p:nvPr/>
        </p:nvSpPr>
        <p:spPr bwMode="auto">
          <a:xfrm>
            <a:off x="499467" y="1286858"/>
            <a:ext cx="1078849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defRPr/>
            </a:pPr>
            <a:r>
              <a:rPr lang="en-US" altLang="en-US" sz="2400">
                <a:effectLst>
                  <a:outerShdw blurRad="38100" dist="38100" dir="2700000" algn="tl">
                    <a:srgbClr val="C0C0C0"/>
                  </a:outerShdw>
                </a:effectLst>
                <a:latin typeface="Times New Roman" pitchFamily="18" charset="0"/>
              </a:rPr>
              <a:t>Let us try the first weak key in Table 6.18 to encrypt a block two times. After two encryptions</a:t>
            </a:r>
          </a:p>
          <a:p>
            <a:pPr algn="just" eaLnBrk="1" hangingPunct="1">
              <a:defRPr/>
            </a:pPr>
            <a:r>
              <a:rPr lang="en-US" altLang="en-US" sz="2400">
                <a:effectLst>
                  <a:outerShdw blurRad="38100" dist="38100" dir="2700000" algn="tl">
                    <a:srgbClr val="C0C0C0"/>
                  </a:outerShdw>
                </a:effectLst>
                <a:latin typeface="Times New Roman" pitchFamily="18" charset="0"/>
              </a:rPr>
              <a:t>with the same key the original plaintext block is created. Note that we have used the encryption algorithm two times, not one encryption followed by another decryption.</a:t>
            </a:r>
          </a:p>
        </p:txBody>
      </p:sp>
      <p:pic>
        <p:nvPicPr>
          <p:cNvPr id="51213"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250" y="3429001"/>
            <a:ext cx="11096496" cy="1579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5154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1"/>
          <p:cNvSpPr>
            <a:spLocks noGrp="1"/>
          </p:cNvSpPr>
          <p:nvPr>
            <p:ph type="sldNum" sz="quarter" idx="10"/>
          </p:nvPr>
        </p:nvSpPr>
        <p:spPr>
          <a:noFill/>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1200">
                <a:solidFill>
                  <a:schemeClr val="bg2"/>
                </a:solidFill>
              </a:rPr>
              <a:t>6.</a:t>
            </a:r>
            <a:fld id="{AF616CD7-7C83-4D84-BA9B-9AC100DA6FFB}" type="slidenum">
              <a:rPr lang="en-US" altLang="en-US" sz="1200" smtClean="0">
                <a:solidFill>
                  <a:schemeClr val="bg2"/>
                </a:solidFill>
              </a:rPr>
              <a:pPr/>
              <a:t>58</a:t>
            </a:fld>
            <a:endParaRPr lang="en-US" altLang="en-US" sz="1200">
              <a:solidFill>
                <a:schemeClr val="bg2"/>
              </a:solidFill>
            </a:endParaRPr>
          </a:p>
        </p:txBody>
      </p:sp>
      <p:sp>
        <p:nvSpPr>
          <p:cNvPr id="52227" name="Rectangle 2"/>
          <p:cNvSpPr>
            <a:spLocks noChangeArrowheads="1"/>
          </p:cNvSpPr>
          <p:nvPr/>
        </p:nvSpPr>
        <p:spPr bwMode="ltGray">
          <a:xfrm>
            <a:off x="480738" y="107951"/>
            <a:ext cx="574387"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52228" name="Rectangle 3"/>
          <p:cNvSpPr>
            <a:spLocks noChangeArrowheads="1"/>
          </p:cNvSpPr>
          <p:nvPr/>
        </p:nvSpPr>
        <p:spPr bwMode="ltGray">
          <a:xfrm>
            <a:off x="982286" y="107951"/>
            <a:ext cx="430791"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52229" name="Rectangle 4"/>
          <p:cNvSpPr>
            <a:spLocks noChangeArrowheads="1"/>
          </p:cNvSpPr>
          <p:nvPr/>
        </p:nvSpPr>
        <p:spPr bwMode="ltGray">
          <a:xfrm>
            <a:off x="643065" y="530226"/>
            <a:ext cx="553576"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52230" name="Rectangle 5"/>
          <p:cNvSpPr>
            <a:spLocks noChangeArrowheads="1"/>
          </p:cNvSpPr>
          <p:nvPr/>
        </p:nvSpPr>
        <p:spPr bwMode="ltGray">
          <a:xfrm>
            <a:off x="1127964" y="530226"/>
            <a:ext cx="482818"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52231" name="Rectangle 6"/>
          <p:cNvSpPr>
            <a:spLocks noChangeArrowheads="1"/>
          </p:cNvSpPr>
          <p:nvPr/>
        </p:nvSpPr>
        <p:spPr bwMode="ltGray">
          <a:xfrm>
            <a:off x="99893" y="457201"/>
            <a:ext cx="734634"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52232" name="Rectangle 7"/>
          <p:cNvSpPr>
            <a:spLocks noChangeArrowheads="1"/>
          </p:cNvSpPr>
          <p:nvPr/>
        </p:nvSpPr>
        <p:spPr bwMode="gray">
          <a:xfrm>
            <a:off x="932339" y="1"/>
            <a:ext cx="41622"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52233" name="Rectangle 8"/>
          <p:cNvSpPr>
            <a:spLocks noChangeArrowheads="1"/>
          </p:cNvSpPr>
          <p:nvPr/>
        </p:nvSpPr>
        <p:spPr bwMode="gray">
          <a:xfrm>
            <a:off x="580632" y="533400"/>
            <a:ext cx="10784329"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52234" name="Text Box 9"/>
          <p:cNvSpPr txBox="1">
            <a:spLocks noChangeArrowheads="1"/>
          </p:cNvSpPr>
          <p:nvPr/>
        </p:nvSpPr>
        <p:spPr bwMode="auto">
          <a:xfrm>
            <a:off x="1498402" y="523209"/>
            <a:ext cx="196239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i="1" dirty="0">
                <a:latin typeface="Times New Roman" pitchFamily="18" charset="0"/>
              </a:rPr>
              <a:t>Continued</a:t>
            </a:r>
          </a:p>
        </p:txBody>
      </p:sp>
      <p:pic>
        <p:nvPicPr>
          <p:cNvPr id="52235"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34" y="2290764"/>
            <a:ext cx="10053858" cy="3881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236" name="Text Box 11"/>
          <p:cNvSpPr txBox="1">
            <a:spLocks noChangeArrowheads="1"/>
          </p:cNvSpPr>
          <p:nvPr/>
        </p:nvSpPr>
        <p:spPr bwMode="auto">
          <a:xfrm>
            <a:off x="751283" y="1219200"/>
            <a:ext cx="713355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400">
                <a:solidFill>
                  <a:schemeClr val="folHlink"/>
                </a:solidFill>
                <a:latin typeface="Times New Roman" pitchFamily="18" charset="0"/>
              </a:rPr>
              <a:t>Figure 6.11  </a:t>
            </a:r>
            <a:r>
              <a:rPr lang="en-US" altLang="en-US" sz="2000" i="1">
                <a:latin typeface="Times New Roman" pitchFamily="18" charset="0"/>
              </a:rPr>
              <a:t>Double encryption and decryption with a weak key</a:t>
            </a:r>
          </a:p>
        </p:txBody>
      </p:sp>
    </p:spTree>
    <p:extLst>
      <p:ext uri="{BB962C8B-B14F-4D97-AF65-F5344CB8AC3E}">
        <p14:creationId xmlns:p14="http://schemas.microsoft.com/office/powerpoint/2010/main" val="15179951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1"/>
          <p:cNvSpPr>
            <a:spLocks noGrp="1"/>
          </p:cNvSpPr>
          <p:nvPr>
            <p:ph type="sldNum" sz="quarter" idx="10"/>
          </p:nvPr>
        </p:nvSpPr>
        <p:spPr>
          <a:noFill/>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1200">
                <a:solidFill>
                  <a:schemeClr val="bg2"/>
                </a:solidFill>
              </a:rPr>
              <a:t>6.</a:t>
            </a:r>
            <a:fld id="{E039ED03-32F2-4909-9246-9A22696B70D2}" type="slidenum">
              <a:rPr lang="en-US" altLang="en-US" sz="1200" smtClean="0">
                <a:solidFill>
                  <a:schemeClr val="bg2"/>
                </a:solidFill>
              </a:rPr>
              <a:pPr/>
              <a:t>59</a:t>
            </a:fld>
            <a:endParaRPr lang="en-US" altLang="en-US" sz="1200">
              <a:solidFill>
                <a:schemeClr val="bg2"/>
              </a:solidFill>
            </a:endParaRPr>
          </a:p>
        </p:txBody>
      </p:sp>
      <p:sp>
        <p:nvSpPr>
          <p:cNvPr id="53251" name="Rectangle 3"/>
          <p:cNvSpPr>
            <a:spLocks noChangeArrowheads="1"/>
          </p:cNvSpPr>
          <p:nvPr/>
        </p:nvSpPr>
        <p:spPr bwMode="ltGray">
          <a:xfrm>
            <a:off x="480738" y="107951"/>
            <a:ext cx="574387"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53252" name="Rectangle 4"/>
          <p:cNvSpPr>
            <a:spLocks noChangeArrowheads="1"/>
          </p:cNvSpPr>
          <p:nvPr/>
        </p:nvSpPr>
        <p:spPr bwMode="ltGray">
          <a:xfrm>
            <a:off x="982286" y="107951"/>
            <a:ext cx="430791"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53253" name="Rectangle 5"/>
          <p:cNvSpPr>
            <a:spLocks noChangeArrowheads="1"/>
          </p:cNvSpPr>
          <p:nvPr/>
        </p:nvSpPr>
        <p:spPr bwMode="ltGray">
          <a:xfrm>
            <a:off x="643065" y="530226"/>
            <a:ext cx="553576"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53254" name="Rectangle 6"/>
          <p:cNvSpPr>
            <a:spLocks noChangeArrowheads="1"/>
          </p:cNvSpPr>
          <p:nvPr/>
        </p:nvSpPr>
        <p:spPr bwMode="ltGray">
          <a:xfrm>
            <a:off x="1127964" y="530226"/>
            <a:ext cx="482818"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53255" name="Rectangle 7"/>
          <p:cNvSpPr>
            <a:spLocks noChangeArrowheads="1"/>
          </p:cNvSpPr>
          <p:nvPr/>
        </p:nvSpPr>
        <p:spPr bwMode="ltGray">
          <a:xfrm>
            <a:off x="99893" y="457201"/>
            <a:ext cx="734634"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53256" name="Rectangle 8"/>
          <p:cNvSpPr>
            <a:spLocks noChangeArrowheads="1"/>
          </p:cNvSpPr>
          <p:nvPr/>
        </p:nvSpPr>
        <p:spPr bwMode="gray">
          <a:xfrm>
            <a:off x="932339" y="1"/>
            <a:ext cx="41622"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53257" name="Rectangle 9"/>
          <p:cNvSpPr>
            <a:spLocks noChangeArrowheads="1"/>
          </p:cNvSpPr>
          <p:nvPr/>
        </p:nvSpPr>
        <p:spPr bwMode="gray">
          <a:xfrm>
            <a:off x="580632" y="533400"/>
            <a:ext cx="10784329"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53258" name="Text Box 10"/>
          <p:cNvSpPr txBox="1">
            <a:spLocks noChangeArrowheads="1"/>
          </p:cNvSpPr>
          <p:nvPr/>
        </p:nvSpPr>
        <p:spPr bwMode="auto">
          <a:xfrm>
            <a:off x="1498402" y="0"/>
            <a:ext cx="196239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i="1" dirty="0">
                <a:latin typeface="Times New Roman" pitchFamily="18" charset="0"/>
              </a:rPr>
              <a:t>Continued</a:t>
            </a:r>
          </a:p>
        </p:txBody>
      </p:sp>
      <p:pic>
        <p:nvPicPr>
          <p:cNvPr id="53259"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091" y="1371600"/>
            <a:ext cx="10569974" cy="322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3312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Symmetric vs. Asymmetric Cryptosystem</a:t>
            </a:r>
          </a:p>
        </p:txBody>
      </p:sp>
      <p:sp>
        <p:nvSpPr>
          <p:cNvPr id="3" name="Slide Number Placeholder 2"/>
          <p:cNvSpPr>
            <a:spLocks noGrp="1"/>
          </p:cNvSpPr>
          <p:nvPr>
            <p:ph type="sldNum" sz="quarter" idx="12"/>
          </p:nvPr>
        </p:nvSpPr>
        <p:spPr/>
        <p:txBody>
          <a:bodyPr/>
          <a:lstStyle/>
          <a:p>
            <a:fld id="{5BFA158B-7C94-F543-87DB-41F59EA4FAFA}" type="slidenum">
              <a:rPr lang="en-US" smtClean="0">
                <a:latin typeface="Arial"/>
              </a:rPr>
              <a:pPr/>
              <a:t>6</a:t>
            </a:fld>
            <a:endParaRPr lang="en-US">
              <a:latin typeface="Arial"/>
            </a:endParaRPr>
          </a:p>
        </p:txBody>
      </p:sp>
      <p:pic>
        <p:nvPicPr>
          <p:cNvPr id="4" name="Picture 3" descr="fig02-19.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9638" y="2170329"/>
            <a:ext cx="8919777" cy="4361401"/>
          </a:xfrm>
          <a:prstGeom prst="rect">
            <a:avLst/>
          </a:prstGeom>
        </p:spPr>
      </p:pic>
      <p:sp>
        <p:nvSpPr>
          <p:cNvPr id="6" name="Footer Placeholder 5"/>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endParaRPr lang="en-US" dirty="0"/>
          </a:p>
        </p:txBody>
      </p:sp>
      <p:sp>
        <p:nvSpPr>
          <p:cNvPr id="5" name="Rectangle 4"/>
          <p:cNvSpPr/>
          <p:nvPr/>
        </p:nvSpPr>
        <p:spPr>
          <a:xfrm>
            <a:off x="1431700" y="1512277"/>
            <a:ext cx="3984361" cy="646331"/>
          </a:xfrm>
          <a:prstGeom prst="rect">
            <a:avLst/>
          </a:prstGeom>
          <a:solidFill>
            <a:schemeClr val="accent6">
              <a:lumMod val="20000"/>
              <a:lumOff val="80000"/>
            </a:schemeClr>
          </a:solidFill>
        </p:spPr>
        <p:style>
          <a:lnRef idx="1">
            <a:schemeClr val="accent3"/>
          </a:lnRef>
          <a:fillRef idx="2">
            <a:schemeClr val="accent3"/>
          </a:fillRef>
          <a:effectRef idx="1">
            <a:schemeClr val="accent3"/>
          </a:effectRef>
          <a:fontRef idx="minor">
            <a:schemeClr val="dk1"/>
          </a:fontRef>
        </p:style>
        <p:txBody>
          <a:bodyPr wrap="square">
            <a:spAutoFit/>
          </a:bodyPr>
          <a:lstStyle/>
          <a:p>
            <a:r>
              <a:rPr lang="en-US" b="1" dirty="0">
                <a:solidFill>
                  <a:srgbClr val="FF0000"/>
                </a:solidFill>
              </a:rPr>
              <a:t>Symmetric</a:t>
            </a:r>
            <a:r>
              <a:rPr lang="en-US" b="1" dirty="0"/>
              <a:t> encryption: one key encrypts and decrypts.</a:t>
            </a:r>
            <a:endParaRPr lang="en-IN" dirty="0"/>
          </a:p>
        </p:txBody>
      </p:sp>
      <p:sp>
        <p:nvSpPr>
          <p:cNvPr id="7" name="Rectangle 6"/>
          <p:cNvSpPr/>
          <p:nvPr/>
        </p:nvSpPr>
        <p:spPr>
          <a:xfrm>
            <a:off x="6267939" y="1523999"/>
            <a:ext cx="4435231" cy="646331"/>
          </a:xfrm>
          <a:prstGeom prst="rect">
            <a:avLst/>
          </a:prstGeom>
          <a:solidFill>
            <a:schemeClr val="accent6">
              <a:lumMod val="20000"/>
              <a:lumOff val="80000"/>
            </a:schemeClr>
          </a:solidFill>
        </p:spPr>
        <p:style>
          <a:lnRef idx="1">
            <a:schemeClr val="accent3"/>
          </a:lnRef>
          <a:fillRef idx="2">
            <a:schemeClr val="accent3"/>
          </a:fillRef>
          <a:effectRef idx="1">
            <a:schemeClr val="accent3"/>
          </a:effectRef>
          <a:fontRef idx="minor">
            <a:schemeClr val="dk1"/>
          </a:fontRef>
        </p:style>
        <p:txBody>
          <a:bodyPr wrap="square">
            <a:spAutoFit/>
          </a:bodyPr>
          <a:lstStyle/>
          <a:p>
            <a:r>
              <a:rPr lang="en-US" b="1" dirty="0">
                <a:solidFill>
                  <a:srgbClr val="FF0000"/>
                </a:solidFill>
              </a:rPr>
              <a:t>Asymmetric</a:t>
            </a:r>
            <a:r>
              <a:rPr lang="en-US" b="1" dirty="0">
                <a:solidFill>
                  <a:schemeClr val="dk1"/>
                </a:solidFill>
              </a:rPr>
              <a:t> encryption: one key encrypts, a different key decrypts.</a:t>
            </a:r>
            <a:endParaRPr lang="en-IN" b="1" dirty="0">
              <a:solidFill>
                <a:schemeClr val="dk1"/>
              </a:solidFill>
            </a:endParaRPr>
          </a:p>
        </p:txBody>
      </p:sp>
    </p:spTree>
    <p:extLst>
      <p:ext uri="{BB962C8B-B14F-4D97-AF65-F5344CB8AC3E}">
        <p14:creationId xmlns:p14="http://schemas.microsoft.com/office/powerpoint/2010/main" val="32659469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1"/>
          <p:cNvSpPr>
            <a:spLocks noGrp="1"/>
          </p:cNvSpPr>
          <p:nvPr>
            <p:ph type="sldNum" sz="quarter" idx="10"/>
          </p:nvPr>
        </p:nvSpPr>
        <p:spPr>
          <a:noFill/>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1200">
                <a:solidFill>
                  <a:schemeClr val="bg2"/>
                </a:solidFill>
              </a:rPr>
              <a:t>6.</a:t>
            </a:r>
            <a:fld id="{97277BA9-8781-43DA-99FD-691CDADCDBF2}" type="slidenum">
              <a:rPr lang="en-US" altLang="en-US" sz="1200" smtClean="0">
                <a:solidFill>
                  <a:schemeClr val="bg2"/>
                </a:solidFill>
              </a:rPr>
              <a:pPr/>
              <a:t>60</a:t>
            </a:fld>
            <a:endParaRPr lang="en-US" altLang="en-US" sz="1200">
              <a:solidFill>
                <a:schemeClr val="bg2"/>
              </a:solidFill>
            </a:endParaRPr>
          </a:p>
        </p:txBody>
      </p:sp>
      <p:sp>
        <p:nvSpPr>
          <p:cNvPr id="54275" name="Rectangle 2"/>
          <p:cNvSpPr>
            <a:spLocks noChangeArrowheads="1"/>
          </p:cNvSpPr>
          <p:nvPr/>
        </p:nvSpPr>
        <p:spPr bwMode="ltGray">
          <a:xfrm>
            <a:off x="480738" y="107951"/>
            <a:ext cx="574387"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54276" name="Rectangle 3"/>
          <p:cNvSpPr>
            <a:spLocks noChangeArrowheads="1"/>
          </p:cNvSpPr>
          <p:nvPr/>
        </p:nvSpPr>
        <p:spPr bwMode="ltGray">
          <a:xfrm>
            <a:off x="982286" y="107951"/>
            <a:ext cx="430791"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54277" name="Rectangle 4"/>
          <p:cNvSpPr>
            <a:spLocks noChangeArrowheads="1"/>
          </p:cNvSpPr>
          <p:nvPr/>
        </p:nvSpPr>
        <p:spPr bwMode="ltGray">
          <a:xfrm>
            <a:off x="643065" y="530226"/>
            <a:ext cx="553576"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54278" name="Rectangle 5"/>
          <p:cNvSpPr>
            <a:spLocks noChangeArrowheads="1"/>
          </p:cNvSpPr>
          <p:nvPr/>
        </p:nvSpPr>
        <p:spPr bwMode="ltGray">
          <a:xfrm>
            <a:off x="1127964" y="530226"/>
            <a:ext cx="482818"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54279" name="Rectangle 6"/>
          <p:cNvSpPr>
            <a:spLocks noChangeArrowheads="1"/>
          </p:cNvSpPr>
          <p:nvPr/>
        </p:nvSpPr>
        <p:spPr bwMode="ltGray">
          <a:xfrm>
            <a:off x="99893" y="457201"/>
            <a:ext cx="734634"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54280" name="Rectangle 7"/>
          <p:cNvSpPr>
            <a:spLocks noChangeArrowheads="1"/>
          </p:cNvSpPr>
          <p:nvPr/>
        </p:nvSpPr>
        <p:spPr bwMode="gray">
          <a:xfrm>
            <a:off x="932339" y="1"/>
            <a:ext cx="41622"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54281" name="Rectangle 8"/>
          <p:cNvSpPr>
            <a:spLocks noChangeArrowheads="1"/>
          </p:cNvSpPr>
          <p:nvPr/>
        </p:nvSpPr>
        <p:spPr bwMode="gray">
          <a:xfrm>
            <a:off x="580632" y="533400"/>
            <a:ext cx="10784329"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54282" name="Text Box 9"/>
          <p:cNvSpPr txBox="1">
            <a:spLocks noChangeArrowheads="1"/>
          </p:cNvSpPr>
          <p:nvPr/>
        </p:nvSpPr>
        <p:spPr bwMode="auto">
          <a:xfrm>
            <a:off x="1498402" y="0"/>
            <a:ext cx="309091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i="1">
                <a:latin typeface="Times New Roman" pitchFamily="18" charset="0"/>
              </a:rPr>
              <a:t>6.3.3</a:t>
            </a:r>
            <a:r>
              <a:rPr lang="en-US" altLang="en-US" i="1">
                <a:solidFill>
                  <a:schemeClr val="hlink"/>
                </a:solidFill>
                <a:latin typeface="Times New Roman" pitchFamily="18" charset="0"/>
              </a:rPr>
              <a:t>   </a:t>
            </a:r>
            <a:r>
              <a:rPr lang="en-US" altLang="en-US" i="1">
                <a:latin typeface="Times New Roman" pitchFamily="18" charset="0"/>
              </a:rPr>
              <a:t>Continued</a:t>
            </a:r>
          </a:p>
        </p:txBody>
      </p:sp>
      <p:pic>
        <p:nvPicPr>
          <p:cNvPr id="54283"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060" y="1219200"/>
            <a:ext cx="11252579" cy="442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70109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1"/>
          <p:cNvSpPr>
            <a:spLocks noGrp="1"/>
          </p:cNvSpPr>
          <p:nvPr>
            <p:ph type="sldNum" sz="quarter" idx="10"/>
          </p:nvPr>
        </p:nvSpPr>
        <p:spPr>
          <a:noFill/>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1200">
                <a:solidFill>
                  <a:schemeClr val="bg2"/>
                </a:solidFill>
              </a:rPr>
              <a:t>6.</a:t>
            </a:r>
            <a:fld id="{FBC7D332-CCC0-43E5-8B6D-42127C9DC720}" type="slidenum">
              <a:rPr lang="en-US" altLang="en-US" sz="1200" smtClean="0">
                <a:solidFill>
                  <a:schemeClr val="bg2"/>
                </a:solidFill>
              </a:rPr>
              <a:pPr/>
              <a:t>61</a:t>
            </a:fld>
            <a:endParaRPr lang="en-US" altLang="en-US" sz="1200">
              <a:solidFill>
                <a:schemeClr val="bg2"/>
              </a:solidFill>
            </a:endParaRPr>
          </a:p>
        </p:txBody>
      </p:sp>
      <p:sp>
        <p:nvSpPr>
          <p:cNvPr id="55299" name="Rectangle 2"/>
          <p:cNvSpPr>
            <a:spLocks noChangeArrowheads="1"/>
          </p:cNvSpPr>
          <p:nvPr/>
        </p:nvSpPr>
        <p:spPr bwMode="ltGray">
          <a:xfrm>
            <a:off x="480738" y="107951"/>
            <a:ext cx="574387"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55300" name="Rectangle 3"/>
          <p:cNvSpPr>
            <a:spLocks noChangeArrowheads="1"/>
          </p:cNvSpPr>
          <p:nvPr/>
        </p:nvSpPr>
        <p:spPr bwMode="ltGray">
          <a:xfrm>
            <a:off x="982286" y="107951"/>
            <a:ext cx="430791"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55301" name="Rectangle 4"/>
          <p:cNvSpPr>
            <a:spLocks noChangeArrowheads="1"/>
          </p:cNvSpPr>
          <p:nvPr/>
        </p:nvSpPr>
        <p:spPr bwMode="ltGray">
          <a:xfrm>
            <a:off x="643065" y="530226"/>
            <a:ext cx="553576"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55302" name="Rectangle 5"/>
          <p:cNvSpPr>
            <a:spLocks noChangeArrowheads="1"/>
          </p:cNvSpPr>
          <p:nvPr/>
        </p:nvSpPr>
        <p:spPr bwMode="ltGray">
          <a:xfrm>
            <a:off x="1127964" y="530226"/>
            <a:ext cx="482818"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55303" name="Rectangle 6"/>
          <p:cNvSpPr>
            <a:spLocks noChangeArrowheads="1"/>
          </p:cNvSpPr>
          <p:nvPr/>
        </p:nvSpPr>
        <p:spPr bwMode="ltGray">
          <a:xfrm>
            <a:off x="99893" y="457201"/>
            <a:ext cx="734634"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55304" name="Rectangle 7"/>
          <p:cNvSpPr>
            <a:spLocks noChangeArrowheads="1"/>
          </p:cNvSpPr>
          <p:nvPr/>
        </p:nvSpPr>
        <p:spPr bwMode="gray">
          <a:xfrm>
            <a:off x="932339" y="1"/>
            <a:ext cx="41622"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55305" name="Rectangle 8"/>
          <p:cNvSpPr>
            <a:spLocks noChangeArrowheads="1"/>
          </p:cNvSpPr>
          <p:nvPr/>
        </p:nvSpPr>
        <p:spPr bwMode="gray">
          <a:xfrm>
            <a:off x="580632" y="533400"/>
            <a:ext cx="10784329"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55306" name="Text Box 9"/>
          <p:cNvSpPr txBox="1">
            <a:spLocks noChangeArrowheads="1"/>
          </p:cNvSpPr>
          <p:nvPr/>
        </p:nvSpPr>
        <p:spPr bwMode="auto">
          <a:xfrm>
            <a:off x="1498402" y="0"/>
            <a:ext cx="29883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i="1">
                <a:latin typeface="Times New Roman" pitchFamily="18" charset="0"/>
              </a:rPr>
              <a:t>6.3.3</a:t>
            </a:r>
            <a:r>
              <a:rPr lang="en-US" altLang="en-US" i="1">
                <a:solidFill>
                  <a:schemeClr val="hlink"/>
                </a:solidFill>
                <a:latin typeface="Times New Roman" pitchFamily="18" charset="0"/>
              </a:rPr>
              <a:t>  </a:t>
            </a:r>
            <a:r>
              <a:rPr lang="en-US" altLang="en-US" i="1">
                <a:latin typeface="Times New Roman" pitchFamily="18" charset="0"/>
              </a:rPr>
              <a:t>Continued</a:t>
            </a:r>
          </a:p>
        </p:txBody>
      </p:sp>
      <p:pic>
        <p:nvPicPr>
          <p:cNvPr id="55307"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278" y="2155826"/>
            <a:ext cx="6734483" cy="378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308" name="Text Box 13"/>
          <p:cNvSpPr txBox="1">
            <a:spLocks noChangeArrowheads="1"/>
          </p:cNvSpPr>
          <p:nvPr/>
        </p:nvSpPr>
        <p:spPr bwMode="auto">
          <a:xfrm>
            <a:off x="699254" y="1143000"/>
            <a:ext cx="753873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400">
                <a:solidFill>
                  <a:schemeClr val="folHlink"/>
                </a:solidFill>
                <a:latin typeface="Times New Roman" pitchFamily="18" charset="0"/>
              </a:rPr>
              <a:t>Figure 6.12  </a:t>
            </a:r>
            <a:r>
              <a:rPr lang="en-US" altLang="en-US" sz="2000" i="1">
                <a:latin typeface="Times New Roman" pitchFamily="18" charset="0"/>
              </a:rPr>
              <a:t>A pair of semi-weak keys in encryption and decryption</a:t>
            </a:r>
          </a:p>
        </p:txBody>
      </p:sp>
    </p:spTree>
    <p:extLst>
      <p:ext uri="{BB962C8B-B14F-4D97-AF65-F5344CB8AC3E}">
        <p14:creationId xmlns:p14="http://schemas.microsoft.com/office/powerpoint/2010/main" val="3049371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1"/>
          <p:cNvSpPr>
            <a:spLocks noGrp="1"/>
          </p:cNvSpPr>
          <p:nvPr>
            <p:ph type="sldNum" sz="quarter" idx="10"/>
          </p:nvPr>
        </p:nvSpPr>
        <p:spPr>
          <a:noFill/>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1200">
                <a:solidFill>
                  <a:schemeClr val="bg2"/>
                </a:solidFill>
              </a:rPr>
              <a:t>6.</a:t>
            </a:r>
            <a:fld id="{6F640043-D494-4924-B5FE-AF6CF56B5C64}" type="slidenum">
              <a:rPr lang="en-US" altLang="en-US" sz="1200" smtClean="0">
                <a:solidFill>
                  <a:schemeClr val="bg2"/>
                </a:solidFill>
              </a:rPr>
              <a:pPr/>
              <a:t>62</a:t>
            </a:fld>
            <a:endParaRPr lang="en-US" altLang="en-US" sz="1200">
              <a:solidFill>
                <a:schemeClr val="bg2"/>
              </a:solidFill>
            </a:endParaRPr>
          </a:p>
        </p:txBody>
      </p:sp>
      <p:sp>
        <p:nvSpPr>
          <p:cNvPr id="56323" name="Text Box 2"/>
          <p:cNvSpPr txBox="1">
            <a:spLocks noChangeArrowheads="1"/>
          </p:cNvSpPr>
          <p:nvPr/>
        </p:nvSpPr>
        <p:spPr bwMode="auto">
          <a:xfrm>
            <a:off x="1598295" y="533400"/>
            <a:ext cx="1808508" cy="461665"/>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400">
                <a:solidFill>
                  <a:schemeClr val="bg1"/>
                </a:solidFill>
                <a:latin typeface="Times New Roman" pitchFamily="18" charset="0"/>
              </a:rPr>
              <a:t>Example 6.9</a:t>
            </a:r>
            <a:endParaRPr lang="en-US" altLang="en-US" sz="2000" i="1">
              <a:solidFill>
                <a:schemeClr val="bg1"/>
              </a:solidFill>
              <a:latin typeface="Times New Roman" pitchFamily="18" charset="0"/>
            </a:endParaRPr>
          </a:p>
        </p:txBody>
      </p:sp>
      <p:sp>
        <p:nvSpPr>
          <p:cNvPr id="56324" name="Rectangle 3"/>
          <p:cNvSpPr>
            <a:spLocks noChangeArrowheads="1"/>
          </p:cNvSpPr>
          <p:nvPr/>
        </p:nvSpPr>
        <p:spPr bwMode="ltGray">
          <a:xfrm>
            <a:off x="480738" y="107951"/>
            <a:ext cx="574387"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56325" name="Rectangle 4"/>
          <p:cNvSpPr>
            <a:spLocks noChangeArrowheads="1"/>
          </p:cNvSpPr>
          <p:nvPr/>
        </p:nvSpPr>
        <p:spPr bwMode="ltGray">
          <a:xfrm>
            <a:off x="982286" y="107951"/>
            <a:ext cx="430791"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56326" name="Rectangle 5"/>
          <p:cNvSpPr>
            <a:spLocks noChangeArrowheads="1"/>
          </p:cNvSpPr>
          <p:nvPr/>
        </p:nvSpPr>
        <p:spPr bwMode="ltGray">
          <a:xfrm>
            <a:off x="643065" y="530226"/>
            <a:ext cx="553576"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56327" name="Rectangle 6"/>
          <p:cNvSpPr>
            <a:spLocks noChangeArrowheads="1"/>
          </p:cNvSpPr>
          <p:nvPr/>
        </p:nvSpPr>
        <p:spPr bwMode="ltGray">
          <a:xfrm>
            <a:off x="1127964" y="530226"/>
            <a:ext cx="482818"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56328" name="Rectangle 7"/>
          <p:cNvSpPr>
            <a:spLocks noChangeArrowheads="1"/>
          </p:cNvSpPr>
          <p:nvPr/>
        </p:nvSpPr>
        <p:spPr bwMode="ltGray">
          <a:xfrm>
            <a:off x="99893" y="457201"/>
            <a:ext cx="734634"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56329" name="Rectangle 8"/>
          <p:cNvSpPr>
            <a:spLocks noChangeArrowheads="1"/>
          </p:cNvSpPr>
          <p:nvPr/>
        </p:nvSpPr>
        <p:spPr bwMode="gray">
          <a:xfrm>
            <a:off x="932339" y="1"/>
            <a:ext cx="41622"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56330" name="Rectangle 9"/>
          <p:cNvSpPr>
            <a:spLocks noChangeArrowheads="1"/>
          </p:cNvSpPr>
          <p:nvPr/>
        </p:nvSpPr>
        <p:spPr bwMode="gray">
          <a:xfrm>
            <a:off x="580632" y="533400"/>
            <a:ext cx="10784329"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56331" name="Text Box 10"/>
          <p:cNvSpPr txBox="1">
            <a:spLocks noChangeArrowheads="1"/>
          </p:cNvSpPr>
          <p:nvPr/>
        </p:nvSpPr>
        <p:spPr bwMode="auto">
          <a:xfrm>
            <a:off x="1498402" y="0"/>
            <a:ext cx="309091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i="1">
                <a:latin typeface="Times New Roman" pitchFamily="18" charset="0"/>
              </a:rPr>
              <a:t>6.3.3</a:t>
            </a:r>
            <a:r>
              <a:rPr lang="en-US" altLang="en-US" i="1">
                <a:solidFill>
                  <a:schemeClr val="hlink"/>
                </a:solidFill>
                <a:latin typeface="Times New Roman" pitchFamily="18" charset="0"/>
              </a:rPr>
              <a:t>   </a:t>
            </a:r>
            <a:r>
              <a:rPr lang="en-US" altLang="en-US" i="1">
                <a:latin typeface="Times New Roman" pitchFamily="18" charset="0"/>
              </a:rPr>
              <a:t>Continued</a:t>
            </a:r>
          </a:p>
        </p:txBody>
      </p:sp>
      <p:sp>
        <p:nvSpPr>
          <p:cNvPr id="1107979" name="Rectangle 11"/>
          <p:cNvSpPr>
            <a:spLocks noChangeArrowheads="1"/>
          </p:cNvSpPr>
          <p:nvPr/>
        </p:nvSpPr>
        <p:spPr bwMode="auto">
          <a:xfrm>
            <a:off x="499467" y="1214865"/>
            <a:ext cx="1078849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defRPr/>
            </a:pPr>
            <a:r>
              <a:rPr lang="en-US" altLang="en-US" sz="2400">
                <a:effectLst>
                  <a:outerShdw blurRad="38100" dist="38100" dir="2700000" algn="tl">
                    <a:srgbClr val="C0C0C0"/>
                  </a:outerShdw>
                </a:effectLst>
                <a:latin typeface="Times New Roman" pitchFamily="18" charset="0"/>
              </a:rPr>
              <a:t>What is the probability of randomly selecting a weak, a semi-weak, or a possible weak key?</a:t>
            </a:r>
          </a:p>
        </p:txBody>
      </p:sp>
      <p:sp>
        <p:nvSpPr>
          <p:cNvPr id="1107981" name="Rectangle 13"/>
          <p:cNvSpPr>
            <a:spLocks noChangeArrowheads="1"/>
          </p:cNvSpPr>
          <p:nvPr/>
        </p:nvSpPr>
        <p:spPr bwMode="auto">
          <a:xfrm>
            <a:off x="499467" y="2133600"/>
            <a:ext cx="1078849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defRPr/>
            </a:pPr>
            <a:r>
              <a:rPr lang="en-US" altLang="en-US" sz="2400">
                <a:solidFill>
                  <a:schemeClr val="hlink"/>
                </a:solidFill>
                <a:effectLst>
                  <a:outerShdw blurRad="38100" dist="38100" dir="2700000" algn="tl">
                    <a:srgbClr val="C0C0C0"/>
                  </a:outerShdw>
                </a:effectLst>
                <a:latin typeface="Times New Roman" pitchFamily="18" charset="0"/>
              </a:rPr>
              <a:t>Solution</a:t>
            </a:r>
          </a:p>
        </p:txBody>
      </p:sp>
      <p:sp>
        <p:nvSpPr>
          <p:cNvPr id="1107982" name="Rectangle 14"/>
          <p:cNvSpPr>
            <a:spLocks noChangeArrowheads="1"/>
          </p:cNvSpPr>
          <p:nvPr/>
        </p:nvSpPr>
        <p:spPr bwMode="auto">
          <a:xfrm>
            <a:off x="499467" y="2999214"/>
            <a:ext cx="1078849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defRPr/>
            </a:pPr>
            <a:r>
              <a:rPr lang="en-US" altLang="en-US" sz="2400">
                <a:effectLst>
                  <a:outerShdw blurRad="38100" dist="38100" dir="2700000" algn="tl">
                    <a:srgbClr val="C0C0C0"/>
                  </a:outerShdw>
                </a:effectLst>
                <a:latin typeface="Times New Roman" pitchFamily="18" charset="0"/>
              </a:rPr>
              <a:t>DES has a key domain of 2</a:t>
            </a:r>
            <a:r>
              <a:rPr lang="en-US" altLang="en-US" sz="2400" baseline="30000">
                <a:effectLst>
                  <a:outerShdw blurRad="38100" dist="38100" dir="2700000" algn="tl">
                    <a:srgbClr val="C0C0C0"/>
                  </a:outerShdw>
                </a:effectLst>
                <a:latin typeface="Times New Roman" pitchFamily="18" charset="0"/>
              </a:rPr>
              <a:t>56</a:t>
            </a:r>
            <a:r>
              <a:rPr lang="en-US" altLang="en-US" sz="2400">
                <a:effectLst>
                  <a:outerShdw blurRad="38100" dist="38100" dir="2700000" algn="tl">
                    <a:srgbClr val="C0C0C0"/>
                  </a:outerShdw>
                </a:effectLst>
                <a:latin typeface="Times New Roman" pitchFamily="18" charset="0"/>
              </a:rPr>
              <a:t>. The total number of the above keys are 64 (4 + 12 + 48). The probability of choosing one of these keys is 8.8 × 10</a:t>
            </a:r>
            <a:r>
              <a:rPr lang="en-US" altLang="en-US" sz="2400" baseline="30000">
                <a:effectLst>
                  <a:outerShdw blurRad="38100" dist="38100" dir="2700000" algn="tl">
                    <a:srgbClr val="C0C0C0"/>
                  </a:outerShdw>
                </a:effectLst>
                <a:latin typeface="Times New Roman" pitchFamily="18" charset="0"/>
              </a:rPr>
              <a:t>−16</a:t>
            </a:r>
            <a:r>
              <a:rPr lang="en-US" altLang="en-US" sz="2400">
                <a:effectLst>
                  <a:outerShdw blurRad="38100" dist="38100" dir="2700000" algn="tl">
                    <a:srgbClr val="C0C0C0"/>
                  </a:outerShdw>
                </a:effectLst>
                <a:latin typeface="Times New Roman" pitchFamily="18" charset="0"/>
              </a:rPr>
              <a:t>, almost impossible.</a:t>
            </a:r>
          </a:p>
        </p:txBody>
      </p:sp>
    </p:spTree>
    <p:extLst>
      <p:ext uri="{BB962C8B-B14F-4D97-AF65-F5344CB8AC3E}">
        <p14:creationId xmlns:p14="http://schemas.microsoft.com/office/powerpoint/2010/main" val="21041724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1"/>
          <p:cNvSpPr>
            <a:spLocks noGrp="1"/>
          </p:cNvSpPr>
          <p:nvPr>
            <p:ph type="sldNum" sz="quarter" idx="10"/>
          </p:nvPr>
        </p:nvSpPr>
        <p:spPr>
          <a:noFill/>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1200">
                <a:solidFill>
                  <a:schemeClr val="bg2"/>
                </a:solidFill>
              </a:rPr>
              <a:t>6.</a:t>
            </a:r>
            <a:fld id="{E12A86D3-C3A8-4A73-AD52-F9775E8B5D3D}" type="slidenum">
              <a:rPr lang="en-US" altLang="en-US" sz="1200" smtClean="0">
                <a:solidFill>
                  <a:schemeClr val="bg2"/>
                </a:solidFill>
              </a:rPr>
              <a:pPr/>
              <a:t>63</a:t>
            </a:fld>
            <a:endParaRPr lang="en-US" altLang="en-US" sz="1200">
              <a:solidFill>
                <a:schemeClr val="bg2"/>
              </a:solidFill>
            </a:endParaRPr>
          </a:p>
        </p:txBody>
      </p:sp>
      <p:sp>
        <p:nvSpPr>
          <p:cNvPr id="57347" name="Rectangle 2"/>
          <p:cNvSpPr>
            <a:spLocks noChangeArrowheads="1"/>
          </p:cNvSpPr>
          <p:nvPr/>
        </p:nvSpPr>
        <p:spPr bwMode="ltGray">
          <a:xfrm>
            <a:off x="480738" y="107951"/>
            <a:ext cx="574387"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57348" name="Rectangle 3"/>
          <p:cNvSpPr>
            <a:spLocks noChangeArrowheads="1"/>
          </p:cNvSpPr>
          <p:nvPr/>
        </p:nvSpPr>
        <p:spPr bwMode="ltGray">
          <a:xfrm>
            <a:off x="982286" y="107951"/>
            <a:ext cx="430791"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57349" name="Rectangle 4"/>
          <p:cNvSpPr>
            <a:spLocks noChangeArrowheads="1"/>
          </p:cNvSpPr>
          <p:nvPr/>
        </p:nvSpPr>
        <p:spPr bwMode="ltGray">
          <a:xfrm>
            <a:off x="643065" y="530226"/>
            <a:ext cx="553576"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57350" name="Rectangle 5"/>
          <p:cNvSpPr>
            <a:spLocks noChangeArrowheads="1"/>
          </p:cNvSpPr>
          <p:nvPr/>
        </p:nvSpPr>
        <p:spPr bwMode="ltGray">
          <a:xfrm>
            <a:off x="1127964" y="530226"/>
            <a:ext cx="482818"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57351" name="Rectangle 6"/>
          <p:cNvSpPr>
            <a:spLocks noChangeArrowheads="1"/>
          </p:cNvSpPr>
          <p:nvPr/>
        </p:nvSpPr>
        <p:spPr bwMode="ltGray">
          <a:xfrm>
            <a:off x="99893" y="457201"/>
            <a:ext cx="734634"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57352" name="Rectangle 7"/>
          <p:cNvSpPr>
            <a:spLocks noChangeArrowheads="1"/>
          </p:cNvSpPr>
          <p:nvPr/>
        </p:nvSpPr>
        <p:spPr bwMode="gray">
          <a:xfrm>
            <a:off x="932339" y="1"/>
            <a:ext cx="41622"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57353" name="Rectangle 8"/>
          <p:cNvSpPr>
            <a:spLocks noChangeArrowheads="1"/>
          </p:cNvSpPr>
          <p:nvPr/>
        </p:nvSpPr>
        <p:spPr bwMode="gray">
          <a:xfrm>
            <a:off x="580632" y="533400"/>
            <a:ext cx="10784329"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eaLnBrk="1" hangingPunct="1"/>
            <a:endParaRPr kumimoji="1" lang="en-US" altLang="en-US" sz="2400" b="0">
              <a:latin typeface="Tahoma" pitchFamily="34" charset="0"/>
            </a:endParaRPr>
          </a:p>
        </p:txBody>
      </p:sp>
      <p:sp>
        <p:nvSpPr>
          <p:cNvPr id="57354" name="Text Box 9"/>
          <p:cNvSpPr txBox="1">
            <a:spLocks noChangeArrowheads="1"/>
          </p:cNvSpPr>
          <p:nvPr/>
        </p:nvSpPr>
        <p:spPr bwMode="auto">
          <a:xfrm>
            <a:off x="1498402" y="475169"/>
            <a:ext cx="196239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i="1" dirty="0">
                <a:latin typeface="Times New Roman" pitchFamily="18" charset="0"/>
              </a:rPr>
              <a:t>Continued</a:t>
            </a:r>
          </a:p>
        </p:txBody>
      </p:sp>
      <p:pic>
        <p:nvPicPr>
          <p:cNvPr id="57355"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167" y="1206500"/>
            <a:ext cx="11252579" cy="313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05490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9361" y="533400"/>
            <a:ext cx="10788492" cy="467264"/>
          </a:xfrm>
        </p:spPr>
        <p:txBody>
          <a:bodyPr>
            <a:normAutofit fontScale="90000"/>
          </a:bodyPr>
          <a:lstStyle/>
          <a:p>
            <a:r>
              <a:rPr lang="en-US" dirty="0"/>
              <a:t>AES: Advanced Encryption System</a:t>
            </a:r>
          </a:p>
        </p:txBody>
      </p:sp>
      <p:sp>
        <p:nvSpPr>
          <p:cNvPr id="5" name="Slide Number Placeholder 4"/>
          <p:cNvSpPr>
            <a:spLocks noGrp="1"/>
          </p:cNvSpPr>
          <p:nvPr>
            <p:ph type="sldNum" sz="quarter" idx="12"/>
          </p:nvPr>
        </p:nvSpPr>
        <p:spPr/>
        <p:txBody>
          <a:bodyPr/>
          <a:lstStyle/>
          <a:p>
            <a:fld id="{5BFA158B-7C94-F543-87DB-41F59EA4FAFA}" type="slidenum">
              <a:rPr lang="en-US" smtClean="0">
                <a:latin typeface="Arial"/>
              </a:rPr>
              <a:pPr/>
              <a:t>64</a:t>
            </a:fld>
            <a:endParaRPr lang="en-US">
              <a:latin typeface="Arial"/>
            </a:endParaRPr>
          </a:p>
        </p:txBody>
      </p:sp>
      <p:sp>
        <p:nvSpPr>
          <p:cNvPr id="8" name="Rectangle 7"/>
          <p:cNvSpPr/>
          <p:nvPr/>
        </p:nvSpPr>
        <p:spPr>
          <a:xfrm>
            <a:off x="599361" y="1293552"/>
            <a:ext cx="11252670" cy="3416320"/>
          </a:xfrm>
          <a:prstGeom prst="rect">
            <a:avLst/>
          </a:prstGeom>
        </p:spPr>
        <p:txBody>
          <a:bodyPr wrap="square">
            <a:spAutoFit/>
          </a:bodyPr>
          <a:lstStyle/>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There are 10, 12, or 14 cycles for keys of 128, 192, and 256 bits, respectively. </a:t>
            </a:r>
          </a:p>
          <a:p>
            <a:pPr marL="285750" indent="-28575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 </a:t>
            </a:r>
            <a:r>
              <a:rPr lang="en-US" sz="2400" dirty="0" err="1">
                <a:latin typeface="Times New Roman" panose="02020603050405020304" pitchFamily="18" charset="0"/>
                <a:cs typeface="Times New Roman" panose="02020603050405020304" pitchFamily="18" charset="0"/>
              </a:rPr>
              <a:t>Rijndael</a:t>
            </a:r>
            <a:r>
              <a:rPr lang="en-US" sz="2400" dirty="0">
                <a:latin typeface="Times New Roman" panose="02020603050405020304" pitchFamily="18" charset="0"/>
                <a:cs typeface="Times New Roman" panose="02020603050405020304" pitchFamily="18" charset="0"/>
              </a:rPr>
              <a:t>, the cycles are called “rounds.” Each round consists of four steps that substitute and scramble bits. </a:t>
            </a:r>
          </a:p>
          <a:p>
            <a:pPr marL="285750" indent="-28575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Bits from the key are frequently combined with intermediate result bits, so key bits are also well diffused throughout the result. </a:t>
            </a:r>
          </a:p>
          <a:p>
            <a:pPr marL="285750" indent="-28575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Furthermore, these four steps are </a:t>
            </a:r>
            <a:r>
              <a:rPr lang="en-IN" sz="2400" dirty="0">
                <a:latin typeface="Times New Roman" panose="02020603050405020304" pitchFamily="18" charset="0"/>
                <a:cs typeface="Times New Roman" panose="02020603050405020304" pitchFamily="18" charset="0"/>
              </a:rPr>
              <a:t>extremely fast.</a:t>
            </a:r>
          </a:p>
        </p:txBody>
      </p:sp>
    </p:spTree>
    <p:extLst>
      <p:ext uri="{BB962C8B-B14F-4D97-AF65-F5344CB8AC3E}">
        <p14:creationId xmlns:p14="http://schemas.microsoft.com/office/powerpoint/2010/main" val="28094475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9361" y="533400"/>
            <a:ext cx="10788492" cy="467264"/>
          </a:xfrm>
        </p:spPr>
        <p:txBody>
          <a:bodyPr>
            <a:normAutofit fontScale="90000"/>
          </a:bodyPr>
          <a:lstStyle/>
          <a:p>
            <a:r>
              <a:rPr lang="en-US" dirty="0"/>
              <a:t>AES: Advanced Encryption System</a:t>
            </a:r>
          </a:p>
        </p:txBody>
      </p:sp>
      <p:sp>
        <p:nvSpPr>
          <p:cNvPr id="5" name="Slide Number Placeholder 4"/>
          <p:cNvSpPr>
            <a:spLocks noGrp="1"/>
          </p:cNvSpPr>
          <p:nvPr>
            <p:ph type="sldNum" sz="quarter" idx="12"/>
          </p:nvPr>
        </p:nvSpPr>
        <p:spPr/>
        <p:txBody>
          <a:bodyPr/>
          <a:lstStyle/>
          <a:p>
            <a:fld id="{5BFA158B-7C94-F543-87DB-41F59EA4FAFA}" type="slidenum">
              <a:rPr lang="en-US" smtClean="0">
                <a:latin typeface="Arial"/>
              </a:rPr>
              <a:pPr/>
              <a:t>65</a:t>
            </a:fld>
            <a:endParaRPr lang="en-US">
              <a:latin typeface="Arial"/>
            </a:endParaRPr>
          </a:p>
        </p:txBody>
      </p:sp>
      <p:sp>
        <p:nvSpPr>
          <p:cNvPr id="7" name="Rectangle 6"/>
          <p:cNvSpPr/>
          <p:nvPr/>
        </p:nvSpPr>
        <p:spPr>
          <a:xfrm>
            <a:off x="465015" y="1128989"/>
            <a:ext cx="11375293" cy="6001643"/>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After a public competition and review, NIST selected an algorithm named </a:t>
            </a:r>
            <a:r>
              <a:rPr lang="en-US" sz="2400" dirty="0" err="1">
                <a:latin typeface="Times New Roman" panose="02020603050405020304" pitchFamily="18" charset="0"/>
                <a:cs typeface="Times New Roman" panose="02020603050405020304" pitchFamily="18" charset="0"/>
              </a:rPr>
              <a:t>Rijndael</a:t>
            </a:r>
            <a:r>
              <a:rPr lang="en-US" sz="2400" dirty="0">
                <a:latin typeface="Times New Roman" panose="02020603050405020304" pitchFamily="18" charset="0"/>
                <a:cs typeface="Times New Roman" panose="02020603050405020304" pitchFamily="18" charset="0"/>
              </a:rPr>
              <a:t> as the new advanced encryption system; </a:t>
            </a:r>
            <a:r>
              <a:rPr lang="en-US" sz="2400" dirty="0" err="1">
                <a:latin typeface="Times New Roman" panose="02020603050405020304" pitchFamily="18" charset="0"/>
                <a:cs typeface="Times New Roman" panose="02020603050405020304" pitchFamily="18" charset="0"/>
              </a:rPr>
              <a:t>Rijndael</a:t>
            </a:r>
            <a:r>
              <a:rPr lang="en-US" sz="2400" dirty="0">
                <a:latin typeface="Times New Roman" panose="02020603050405020304" pitchFamily="18" charset="0"/>
                <a:cs typeface="Times New Roman" panose="02020603050405020304" pitchFamily="18" charset="0"/>
              </a:rPr>
              <a:t> is now known more widely as AES.</a:t>
            </a:r>
          </a:p>
          <a:p>
            <a:pPr marL="285750" indent="-28575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ctr"/>
            <a:r>
              <a:rPr lang="en-IN" sz="2400" b="1" dirty="0">
                <a:solidFill>
                  <a:srgbClr val="FF0000"/>
                </a:solidFill>
                <a:latin typeface="Times New Roman" panose="02020603050405020304" pitchFamily="18" charset="0"/>
                <a:cs typeface="Times New Roman" panose="02020603050405020304" pitchFamily="18" charset="0"/>
              </a:rPr>
              <a:t>Overview of AES (</a:t>
            </a:r>
            <a:r>
              <a:rPr lang="en-IN" sz="2400" b="1" dirty="0" err="1">
                <a:solidFill>
                  <a:srgbClr val="FF0000"/>
                </a:solidFill>
                <a:latin typeface="Times New Roman" panose="02020603050405020304" pitchFamily="18" charset="0"/>
                <a:cs typeface="Times New Roman" panose="02020603050405020304" pitchFamily="18" charset="0"/>
              </a:rPr>
              <a:t>Rijndael</a:t>
            </a:r>
            <a:r>
              <a:rPr lang="en-IN" sz="2400" b="1" dirty="0">
                <a:solidFill>
                  <a:srgbClr val="FF0000"/>
                </a:solidFill>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algn="just"/>
            <a:r>
              <a:rPr lang="en-US" sz="2400" dirty="0" err="1">
                <a:latin typeface="Times New Roman" panose="02020603050405020304" pitchFamily="18" charset="0"/>
                <a:cs typeface="Times New Roman" panose="02020603050405020304" pitchFamily="18" charset="0"/>
              </a:rPr>
              <a:t>Rijndael</a:t>
            </a:r>
            <a:r>
              <a:rPr lang="en-US" sz="2400" dirty="0">
                <a:latin typeface="Times New Roman" panose="02020603050405020304" pitchFamily="18" charset="0"/>
                <a:cs typeface="Times New Roman" panose="02020603050405020304" pitchFamily="18" charset="0"/>
              </a:rPr>
              <a:t> is a fast algorithm that can easily be implemented on simple processors.</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Although it has a strong mathematical foundation, it primarily uses </a:t>
            </a:r>
          </a:p>
          <a:p>
            <a:pPr marL="1258888"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substitution,</a:t>
            </a:r>
          </a:p>
          <a:p>
            <a:pPr marL="1258888"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transposition, </a:t>
            </a:r>
          </a:p>
          <a:p>
            <a:pPr marL="1258888"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shift, </a:t>
            </a:r>
          </a:p>
          <a:p>
            <a:pPr marL="1258888"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exclusive OR, and </a:t>
            </a:r>
          </a:p>
          <a:p>
            <a:pPr marL="1258888"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addition operations. </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Like DES, AES uses repeat </a:t>
            </a:r>
            <a:r>
              <a:rPr lang="en-IN" sz="2400" dirty="0">
                <a:latin typeface="Times New Roman" panose="02020603050405020304" pitchFamily="18" charset="0"/>
                <a:cs typeface="Times New Roman" panose="02020603050405020304" pitchFamily="18" charset="0"/>
              </a:rPr>
              <a:t>cycles.</a:t>
            </a:r>
          </a:p>
          <a:p>
            <a:pPr marL="285750" indent="-285750" algn="just">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29605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9361" y="533400"/>
            <a:ext cx="10788492" cy="467264"/>
          </a:xfrm>
        </p:spPr>
        <p:txBody>
          <a:bodyPr>
            <a:normAutofit fontScale="90000"/>
          </a:bodyPr>
          <a:lstStyle/>
          <a:p>
            <a:r>
              <a:rPr lang="en-US" dirty="0"/>
              <a:t>AES: Advanced Encryption System</a:t>
            </a:r>
          </a:p>
        </p:txBody>
      </p:sp>
      <p:sp>
        <p:nvSpPr>
          <p:cNvPr id="3" name="Content Placeholder 2"/>
          <p:cNvSpPr>
            <a:spLocks noGrp="1"/>
          </p:cNvSpPr>
          <p:nvPr>
            <p:ph idx="1"/>
          </p:nvPr>
        </p:nvSpPr>
        <p:spPr>
          <a:xfrm>
            <a:off x="722031" y="1600201"/>
            <a:ext cx="5475131" cy="2074653"/>
          </a:xfrm>
        </p:spPr>
        <p:txBody>
          <a:bodyPr>
            <a:normAutofit/>
          </a:bodyPr>
          <a:lstStyle/>
          <a:p>
            <a:r>
              <a:rPr lang="en-US" sz="2000" dirty="0"/>
              <a:t>Symmetric block cipher</a:t>
            </a:r>
          </a:p>
          <a:p>
            <a:r>
              <a:rPr lang="en-US" sz="2000" dirty="0"/>
              <a:t>Developed in 1999 by independent Dutch cryptographers</a:t>
            </a:r>
          </a:p>
          <a:p>
            <a:r>
              <a:rPr lang="en-US" sz="2000" dirty="0"/>
              <a:t>Still in common use</a:t>
            </a: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7326" y="1237449"/>
            <a:ext cx="4373136" cy="548533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5BFA158B-7C94-F543-87DB-41F59EA4FAFA}" type="slidenum">
              <a:rPr lang="en-US" smtClean="0">
                <a:latin typeface="Arial"/>
              </a:rPr>
              <a:pPr/>
              <a:t>66</a:t>
            </a:fld>
            <a:endParaRPr lang="en-US">
              <a:latin typeface="Arial"/>
            </a:endParaRPr>
          </a:p>
        </p:txBody>
      </p:sp>
    </p:spTree>
    <p:extLst>
      <p:ext uri="{BB962C8B-B14F-4D97-AF65-F5344CB8AC3E}">
        <p14:creationId xmlns:p14="http://schemas.microsoft.com/office/powerpoint/2010/main" val="37497717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 vs. AES</a:t>
            </a:r>
          </a:p>
        </p:txBody>
      </p:sp>
      <p:sp>
        <p:nvSpPr>
          <p:cNvPr id="3" name="Slide Number Placeholder 2"/>
          <p:cNvSpPr>
            <a:spLocks noGrp="1"/>
          </p:cNvSpPr>
          <p:nvPr>
            <p:ph type="sldNum" sz="quarter" idx="12"/>
          </p:nvPr>
        </p:nvSpPr>
        <p:spPr/>
        <p:txBody>
          <a:bodyPr/>
          <a:lstStyle/>
          <a:p>
            <a:fld id="{5BFA158B-7C94-F543-87DB-41F59EA4FAFA}" type="slidenum">
              <a:rPr lang="en-US" smtClean="0">
                <a:latin typeface="Arial"/>
              </a:rPr>
              <a:pPr/>
              <a:t>67</a:t>
            </a:fld>
            <a:endParaRPr lang="en-US">
              <a:latin typeface="Arial"/>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3129863428"/>
              </p:ext>
            </p:extLst>
          </p:nvPr>
        </p:nvGraphicFramePr>
        <p:xfrm>
          <a:off x="763769" y="1646238"/>
          <a:ext cx="10538758" cy="4864100"/>
        </p:xfrm>
        <a:graphic>
          <a:graphicData uri="http://schemas.openxmlformats.org/presentationml/2006/ole">
            <mc:AlternateContent xmlns:mc="http://schemas.openxmlformats.org/markup-compatibility/2006">
              <mc:Choice xmlns:v="urn:schemas-microsoft-com:vml" Requires="v">
                <p:oleObj name="Document" r:id="rId3" imgW="5625893" imgH="3403475" progId="Word.Document.12">
                  <p:embed/>
                </p:oleObj>
              </mc:Choice>
              <mc:Fallback>
                <p:oleObj name="Document" r:id="rId3" imgW="5625893" imgH="3403475" progId="Word.Document.12">
                  <p:embed/>
                  <p:pic>
                    <p:nvPicPr>
                      <p:cNvPr id="7"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769" y="1646238"/>
                        <a:ext cx="10538758" cy="486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5446238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232" y="533400"/>
            <a:ext cx="11723076" cy="990600"/>
          </a:xfrm>
        </p:spPr>
        <p:txBody>
          <a:bodyPr>
            <a:normAutofit fontScale="90000"/>
          </a:bodyPr>
          <a:lstStyle/>
          <a:p>
            <a:r>
              <a:rPr lang="en-US" dirty="0"/>
              <a:t>Public Key / Asymmetric Cryptography / </a:t>
            </a:r>
            <a:r>
              <a:rPr lang="en-US" dirty="0" err="1"/>
              <a:t>Rivest</a:t>
            </a:r>
            <a:r>
              <a:rPr lang="en-US" dirty="0"/>
              <a:t>–Shamir–Adelman (RSA) Algorithm</a:t>
            </a:r>
          </a:p>
        </p:txBody>
      </p:sp>
      <p:sp>
        <p:nvSpPr>
          <p:cNvPr id="3" name="Content Placeholder 2"/>
          <p:cNvSpPr>
            <a:spLocks noGrp="1"/>
          </p:cNvSpPr>
          <p:nvPr>
            <p:ph idx="1"/>
          </p:nvPr>
        </p:nvSpPr>
        <p:spPr>
          <a:xfrm>
            <a:off x="599360" y="1600200"/>
            <a:ext cx="10983039" cy="4876800"/>
          </a:xfrm>
        </p:spPr>
        <p:txBody>
          <a:bodyPr>
            <a:normAutofit/>
          </a:bodyPr>
          <a:lstStyle/>
          <a:p>
            <a:pPr algn="just"/>
            <a:r>
              <a:rPr lang="en-US" sz="3200" dirty="0"/>
              <a:t>Instead of two users sharing one secret key (symmetric key), each user has two keys: </a:t>
            </a:r>
            <a:r>
              <a:rPr lang="en-US" sz="3200" b="1" dirty="0">
                <a:solidFill>
                  <a:srgbClr val="FF0000"/>
                </a:solidFill>
              </a:rPr>
              <a:t>one public </a:t>
            </a:r>
            <a:r>
              <a:rPr lang="en-US" sz="3200" dirty="0"/>
              <a:t>and </a:t>
            </a:r>
            <a:r>
              <a:rPr lang="en-US" sz="3200" b="1" dirty="0">
                <a:solidFill>
                  <a:srgbClr val="00B050"/>
                </a:solidFill>
              </a:rPr>
              <a:t>one private.</a:t>
            </a:r>
          </a:p>
          <a:p>
            <a:pPr algn="just"/>
            <a:r>
              <a:rPr lang="en-US" sz="3200" dirty="0"/>
              <a:t>Messages encrypted using the </a:t>
            </a:r>
            <a:r>
              <a:rPr lang="en-US" sz="3200" b="1" u="sng" dirty="0">
                <a:solidFill>
                  <a:srgbClr val="FF0000"/>
                </a:solidFill>
              </a:rPr>
              <a:t>user’s public key </a:t>
            </a:r>
            <a:r>
              <a:rPr lang="en-US" sz="3200" dirty="0">
                <a:solidFill>
                  <a:srgbClr val="FF0000"/>
                </a:solidFill>
              </a:rPr>
              <a:t> </a:t>
            </a:r>
            <a:r>
              <a:rPr lang="en-US" sz="3200" dirty="0"/>
              <a:t>and can only be decrypted using the </a:t>
            </a:r>
            <a:r>
              <a:rPr lang="en-US" sz="3200" b="1" dirty="0">
                <a:solidFill>
                  <a:srgbClr val="00B050"/>
                </a:solidFill>
              </a:rPr>
              <a:t>user’s private key</a:t>
            </a:r>
            <a:r>
              <a:rPr lang="en-US" sz="3200" dirty="0"/>
              <a:t>, and vice versa.</a:t>
            </a:r>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68</a:t>
            </a:fld>
            <a:endParaRPr lang="en-US">
              <a:latin typeface="Arial"/>
            </a:endParaRPr>
          </a:p>
        </p:txBody>
      </p:sp>
    </p:spTree>
    <p:extLst>
      <p:ext uri="{BB962C8B-B14F-4D97-AF65-F5344CB8AC3E}">
        <p14:creationId xmlns:p14="http://schemas.microsoft.com/office/powerpoint/2010/main" val="34741219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Secret Key vs. Public Key Encryption</a:t>
            </a:r>
          </a:p>
        </p:txBody>
      </p:sp>
      <p:graphicFrame>
        <p:nvGraphicFramePr>
          <p:cNvPr id="4" name="Object 3"/>
          <p:cNvGraphicFramePr>
            <a:graphicFrameLocks noChangeAspect="1"/>
          </p:cNvGraphicFramePr>
          <p:nvPr>
            <p:extLst>
              <p:ext uri="{D42A27DB-BD31-4B8C-83A1-F6EECF244321}">
                <p14:modId xmlns:p14="http://schemas.microsoft.com/office/powerpoint/2010/main" val="1676307379"/>
              </p:ext>
            </p:extLst>
          </p:nvPr>
        </p:nvGraphicFramePr>
        <p:xfrm>
          <a:off x="237904" y="1791360"/>
          <a:ext cx="11532931" cy="4726405"/>
        </p:xfrm>
        <a:graphic>
          <a:graphicData uri="http://schemas.openxmlformats.org/presentationml/2006/ole">
            <mc:AlternateContent xmlns:mc="http://schemas.openxmlformats.org/markup-compatibility/2006">
              <mc:Choice xmlns:v="urn:schemas-microsoft-com:vml" Requires="v">
                <p:oleObj name="Document" r:id="rId3" imgW="5626100" imgH="3022600" progId="Word.Document.12">
                  <p:embed/>
                </p:oleObj>
              </mc:Choice>
              <mc:Fallback>
                <p:oleObj name="Document" r:id="rId3" imgW="5626100" imgH="3022600" progId="Word.Document.12">
                  <p:embed/>
                  <p:pic>
                    <p:nvPicPr>
                      <p:cNvPr id="4" name="Object 3"/>
                      <p:cNvPicPr/>
                      <p:nvPr/>
                    </p:nvPicPr>
                    <p:blipFill>
                      <a:blip r:embed="rId4"/>
                      <a:stretch>
                        <a:fillRect/>
                      </a:stretch>
                    </p:blipFill>
                    <p:spPr>
                      <a:xfrm>
                        <a:off x="237904" y="1791360"/>
                        <a:ext cx="11532931" cy="4726405"/>
                      </a:xfrm>
                      <a:prstGeom prst="rect">
                        <a:avLst/>
                      </a:prstGeom>
                    </p:spPr>
                  </p:pic>
                </p:oleObj>
              </mc:Fallback>
            </mc:AlternateContent>
          </a:graphicData>
        </a:graphic>
      </p:graphicFrame>
      <p:sp>
        <p:nvSpPr>
          <p:cNvPr id="3" name="Slide Number Placeholder 2"/>
          <p:cNvSpPr>
            <a:spLocks noGrp="1"/>
          </p:cNvSpPr>
          <p:nvPr>
            <p:ph type="sldNum" sz="quarter" idx="12"/>
          </p:nvPr>
        </p:nvSpPr>
        <p:spPr/>
        <p:txBody>
          <a:bodyPr/>
          <a:lstStyle/>
          <a:p>
            <a:fld id="{5BFA158B-7C94-F543-87DB-41F59EA4FAFA}" type="slidenum">
              <a:rPr lang="en-US" smtClean="0">
                <a:latin typeface="Arial"/>
              </a:rPr>
              <a:pPr/>
              <a:t>69</a:t>
            </a:fld>
            <a:endParaRPr lang="en-US">
              <a:latin typeface="Arial"/>
            </a:endParaRPr>
          </a:p>
        </p:txBody>
      </p:sp>
      <p:sp>
        <p:nvSpPr>
          <p:cNvPr id="6" name="Footer Placeholder 5"/>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endParaRPr lang="en-US" dirty="0"/>
          </a:p>
        </p:txBody>
      </p:sp>
    </p:spTree>
    <p:extLst>
      <p:ext uri="{BB962C8B-B14F-4D97-AF65-F5344CB8AC3E}">
        <p14:creationId xmlns:p14="http://schemas.microsoft.com/office/powerpoint/2010/main" val="1960108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 Ciphers</a:t>
            </a:r>
          </a:p>
        </p:txBody>
      </p:sp>
      <p:sp>
        <p:nvSpPr>
          <p:cNvPr id="3" name="Slide Number Placeholder 2"/>
          <p:cNvSpPr>
            <a:spLocks noGrp="1"/>
          </p:cNvSpPr>
          <p:nvPr>
            <p:ph type="sldNum" sz="quarter" idx="12"/>
          </p:nvPr>
        </p:nvSpPr>
        <p:spPr/>
        <p:txBody>
          <a:bodyPr/>
          <a:lstStyle/>
          <a:p>
            <a:fld id="{5BFA158B-7C94-F543-87DB-41F59EA4FAFA}" type="slidenum">
              <a:rPr lang="en-US" smtClean="0">
                <a:latin typeface="Arial"/>
              </a:rPr>
              <a:pPr/>
              <a:t>7</a:t>
            </a:fld>
            <a:endParaRPr lang="en-US">
              <a:latin typeface="Arial"/>
            </a:endParaRPr>
          </a:p>
        </p:txBody>
      </p:sp>
      <p:pic>
        <p:nvPicPr>
          <p:cNvPr id="10" name="Picture 9" descr="fig02-20.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360" y="2108199"/>
            <a:ext cx="10788493" cy="2787878"/>
          </a:xfrm>
          <a:prstGeom prst="rect">
            <a:avLst/>
          </a:prstGeom>
        </p:spPr>
      </p:pic>
    </p:spTree>
    <p:extLst>
      <p:ext uri="{BB962C8B-B14F-4D97-AF65-F5344CB8AC3E}">
        <p14:creationId xmlns:p14="http://schemas.microsoft.com/office/powerpoint/2010/main" val="18822546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599517" y="274638"/>
            <a:ext cx="10788179" cy="1143000"/>
          </a:xfrm>
        </p:spPr>
        <p:txBody>
          <a:bodyPr/>
          <a:lstStyle/>
          <a:p>
            <a:pPr eaLnBrk="1" hangingPunct="1"/>
            <a:r>
              <a:rPr lang="en-AU" altLang="en-US" dirty="0"/>
              <a:t>Public-Key Cryptography</a:t>
            </a:r>
          </a:p>
        </p:txBody>
      </p:sp>
      <p:sp>
        <p:nvSpPr>
          <p:cNvPr id="8195" name="Rectangle 3"/>
          <p:cNvSpPr>
            <a:spLocks noGrp="1" noChangeArrowheads="1"/>
          </p:cNvSpPr>
          <p:nvPr>
            <p:ph type="body" idx="1"/>
          </p:nvPr>
        </p:nvSpPr>
        <p:spPr bwMode="auto">
          <a:xfrm>
            <a:off x="599517" y="1600201"/>
            <a:ext cx="10788179"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AU" altLang="en-US" dirty="0"/>
              <a:t>probably most significant advance in the 3000 year history of cryptography </a:t>
            </a:r>
          </a:p>
          <a:p>
            <a:pPr eaLnBrk="1" hangingPunct="1"/>
            <a:r>
              <a:rPr lang="en-US" altLang="en-US" dirty="0"/>
              <a:t>uses </a:t>
            </a:r>
            <a:r>
              <a:rPr lang="en-US" altLang="en-US" b="1" dirty="0"/>
              <a:t>two</a:t>
            </a:r>
            <a:r>
              <a:rPr lang="en-US" altLang="en-US" dirty="0"/>
              <a:t> keys – a public &amp; a private key</a:t>
            </a:r>
            <a:endParaRPr lang="en-AU" altLang="en-US" dirty="0"/>
          </a:p>
          <a:p>
            <a:pPr eaLnBrk="1" hangingPunct="1"/>
            <a:r>
              <a:rPr lang="en-AU" altLang="en-US" b="1" dirty="0"/>
              <a:t>asymmetric</a:t>
            </a:r>
            <a:r>
              <a:rPr lang="en-AU" altLang="en-US" dirty="0"/>
              <a:t> since parties are </a:t>
            </a:r>
            <a:r>
              <a:rPr lang="en-AU" altLang="en-US" b="1" dirty="0"/>
              <a:t>not</a:t>
            </a:r>
            <a:r>
              <a:rPr lang="en-AU" altLang="en-US" dirty="0"/>
              <a:t> equal </a:t>
            </a:r>
          </a:p>
          <a:p>
            <a:pPr eaLnBrk="1" hangingPunct="1"/>
            <a:r>
              <a:rPr lang="en-AU" altLang="en-US" dirty="0"/>
              <a:t>uses clever application of number theoretic concepts to function</a:t>
            </a:r>
          </a:p>
        </p:txBody>
      </p:sp>
    </p:spTree>
    <p:extLst>
      <p:ext uri="{BB962C8B-B14F-4D97-AF65-F5344CB8AC3E}">
        <p14:creationId xmlns:p14="http://schemas.microsoft.com/office/powerpoint/2010/main" val="34392608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599517" y="274638"/>
            <a:ext cx="10788179" cy="1143000"/>
          </a:xfrm>
        </p:spPr>
        <p:txBody>
          <a:bodyPr/>
          <a:lstStyle/>
          <a:p>
            <a:pPr eaLnBrk="1" hangingPunct="1"/>
            <a:r>
              <a:rPr lang="en-AU" altLang="en-US"/>
              <a:t>Public-Key Cryptography</a:t>
            </a:r>
          </a:p>
        </p:txBody>
      </p:sp>
      <p:sp>
        <p:nvSpPr>
          <p:cNvPr id="9219" name="Rectangle 3"/>
          <p:cNvSpPr>
            <a:spLocks noGrp="1" noChangeArrowheads="1"/>
          </p:cNvSpPr>
          <p:nvPr>
            <p:ph type="body" idx="1"/>
          </p:nvPr>
        </p:nvSpPr>
        <p:spPr bwMode="auto">
          <a:xfrm>
            <a:off x="599517" y="1600201"/>
            <a:ext cx="10935991"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normAutofit lnSpcReduction="10000"/>
          </a:bodyPr>
          <a:lstStyle/>
          <a:p>
            <a:pPr algn="just" eaLnBrk="1" hangingPunct="1"/>
            <a:r>
              <a:rPr lang="en-AU" altLang="en-US" sz="3300" b="1" dirty="0"/>
              <a:t>public-key/two-key/asymmetric</a:t>
            </a:r>
            <a:r>
              <a:rPr lang="en-AU" altLang="en-US" sz="3300" dirty="0"/>
              <a:t> cryptography involves the use of </a:t>
            </a:r>
            <a:r>
              <a:rPr lang="en-AU" altLang="en-US" sz="3300" b="1" dirty="0"/>
              <a:t>two</a:t>
            </a:r>
            <a:r>
              <a:rPr lang="en-AU" altLang="en-US" sz="3300" dirty="0"/>
              <a:t> keys: </a:t>
            </a:r>
          </a:p>
          <a:p>
            <a:pPr lvl="1" algn="just" eaLnBrk="1" hangingPunct="1"/>
            <a:r>
              <a:rPr lang="en-AU" altLang="en-US" sz="2900" dirty="0"/>
              <a:t>a </a:t>
            </a:r>
            <a:r>
              <a:rPr lang="en-AU" altLang="en-US" sz="2900" b="1" dirty="0">
                <a:solidFill>
                  <a:srgbClr val="FF0000"/>
                </a:solidFill>
              </a:rPr>
              <a:t>public-key</a:t>
            </a:r>
            <a:r>
              <a:rPr lang="en-AU" altLang="en-US" sz="2900" dirty="0"/>
              <a:t>, which may be known by anybody, and can be used to </a:t>
            </a:r>
            <a:r>
              <a:rPr lang="en-AU" altLang="en-US" sz="2900" b="1" dirty="0"/>
              <a:t>encrypt messages</a:t>
            </a:r>
            <a:r>
              <a:rPr lang="en-AU" altLang="en-US" sz="2900" dirty="0"/>
              <a:t>, and </a:t>
            </a:r>
            <a:r>
              <a:rPr lang="en-AU" altLang="en-US" sz="2900" b="1" dirty="0"/>
              <a:t>verify signatures</a:t>
            </a:r>
            <a:r>
              <a:rPr lang="en-AU" altLang="en-US" sz="2900" dirty="0"/>
              <a:t> </a:t>
            </a:r>
          </a:p>
          <a:p>
            <a:pPr lvl="1" algn="just" eaLnBrk="1" hangingPunct="1"/>
            <a:r>
              <a:rPr lang="en-AU" altLang="en-US" sz="2900" dirty="0"/>
              <a:t>a </a:t>
            </a:r>
            <a:r>
              <a:rPr lang="en-AU" altLang="en-US" sz="2900" b="1" dirty="0">
                <a:solidFill>
                  <a:srgbClr val="00B050"/>
                </a:solidFill>
              </a:rPr>
              <a:t>private-key</a:t>
            </a:r>
            <a:r>
              <a:rPr lang="en-AU" altLang="en-US" sz="2900" dirty="0"/>
              <a:t>, known only to the recipient, used to </a:t>
            </a:r>
            <a:r>
              <a:rPr lang="en-AU" altLang="en-US" sz="2900" b="1" dirty="0"/>
              <a:t>decrypt messages</a:t>
            </a:r>
            <a:r>
              <a:rPr lang="en-AU" altLang="en-US" sz="2900" dirty="0"/>
              <a:t>, and </a:t>
            </a:r>
            <a:r>
              <a:rPr lang="en-AU" altLang="en-US" sz="2900" b="1" dirty="0"/>
              <a:t>sign</a:t>
            </a:r>
            <a:r>
              <a:rPr lang="en-AU" altLang="en-US" sz="2900" dirty="0"/>
              <a:t> (create)</a:t>
            </a:r>
            <a:r>
              <a:rPr lang="en-AU" altLang="en-US" sz="2900" b="1" dirty="0"/>
              <a:t> signatures</a:t>
            </a:r>
            <a:endParaRPr lang="en-AU" altLang="en-US" sz="2900" dirty="0"/>
          </a:p>
          <a:p>
            <a:pPr algn="just" eaLnBrk="1" hangingPunct="1"/>
            <a:r>
              <a:rPr lang="en-AU" altLang="en-US" sz="3300" dirty="0"/>
              <a:t>is </a:t>
            </a:r>
            <a:r>
              <a:rPr lang="en-AU" altLang="en-US" sz="3300" b="1" u="sng" dirty="0">
                <a:solidFill>
                  <a:srgbClr val="0070C0"/>
                </a:solidFill>
              </a:rPr>
              <a:t>asymmetric</a:t>
            </a:r>
            <a:r>
              <a:rPr lang="en-AU" altLang="en-US" sz="3300" dirty="0">
                <a:solidFill>
                  <a:srgbClr val="0070C0"/>
                </a:solidFill>
              </a:rPr>
              <a:t> </a:t>
            </a:r>
            <a:r>
              <a:rPr lang="en-AU" altLang="en-US" sz="3300" dirty="0"/>
              <a:t>because</a:t>
            </a:r>
          </a:p>
          <a:p>
            <a:pPr lvl="1" algn="just" eaLnBrk="1" hangingPunct="1"/>
            <a:r>
              <a:rPr lang="en-AU" altLang="en-US" sz="2900" dirty="0"/>
              <a:t>those who encrypt messages or verify signatures </a:t>
            </a:r>
            <a:r>
              <a:rPr lang="en-AU" altLang="en-US" sz="2900" b="1" dirty="0"/>
              <a:t>cannot</a:t>
            </a:r>
            <a:r>
              <a:rPr lang="en-AU" altLang="en-US" sz="2900" dirty="0"/>
              <a:t> decrypt messages or create signatures</a:t>
            </a:r>
          </a:p>
          <a:p>
            <a:pPr eaLnBrk="1" hangingPunct="1"/>
            <a:endParaRPr lang="en-AU" altLang="en-US" sz="3300" dirty="0"/>
          </a:p>
        </p:txBody>
      </p:sp>
    </p:spTree>
    <p:extLst>
      <p:ext uri="{BB962C8B-B14F-4D97-AF65-F5344CB8AC3E}">
        <p14:creationId xmlns:p14="http://schemas.microsoft.com/office/powerpoint/2010/main" val="17810913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599517" y="274638"/>
            <a:ext cx="10788179" cy="1143000"/>
          </a:xfrm>
        </p:spPr>
        <p:txBody>
          <a:bodyPr/>
          <a:lstStyle/>
          <a:p>
            <a:pPr eaLnBrk="1" hangingPunct="1"/>
            <a:r>
              <a:rPr lang="en-AU" altLang="en-US"/>
              <a:t>Public-Key Cryptography</a:t>
            </a:r>
          </a:p>
        </p:txBody>
      </p:sp>
      <p:pic>
        <p:nvPicPr>
          <p:cNvPr id="10243" name="Picture 3"/>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bwMode="auto">
          <a:xfrm>
            <a:off x="599517" y="1600201"/>
            <a:ext cx="10788179"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47682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599517" y="274638"/>
            <a:ext cx="10788179" cy="1143000"/>
          </a:xfrm>
        </p:spPr>
        <p:txBody>
          <a:bodyPr/>
          <a:lstStyle/>
          <a:p>
            <a:pPr eaLnBrk="1" hangingPunct="1"/>
            <a:r>
              <a:rPr lang="en-AU" altLang="en-US" dirty="0"/>
              <a:t>Why Public-Key Cryptography?</a:t>
            </a:r>
          </a:p>
        </p:txBody>
      </p:sp>
      <p:sp>
        <p:nvSpPr>
          <p:cNvPr id="11267" name="Rectangle 3"/>
          <p:cNvSpPr>
            <a:spLocks noGrp="1" noChangeArrowheads="1"/>
          </p:cNvSpPr>
          <p:nvPr>
            <p:ph type="body" idx="1"/>
          </p:nvPr>
        </p:nvSpPr>
        <p:spPr bwMode="auto">
          <a:xfrm>
            <a:off x="599517" y="1600201"/>
            <a:ext cx="10788179"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normAutofit/>
          </a:bodyPr>
          <a:lstStyle/>
          <a:p>
            <a:pPr eaLnBrk="1" hangingPunct="1"/>
            <a:r>
              <a:rPr lang="en-US" altLang="en-US" sz="2800" dirty="0"/>
              <a:t>Developed to address two key issues:</a:t>
            </a:r>
          </a:p>
          <a:p>
            <a:pPr lvl="1" eaLnBrk="1" hangingPunct="1"/>
            <a:r>
              <a:rPr lang="en-US" altLang="en-US" sz="2800" b="1" dirty="0">
                <a:solidFill>
                  <a:srgbClr val="FF0000"/>
                </a:solidFill>
              </a:rPr>
              <a:t>key distribution </a:t>
            </a:r>
            <a:r>
              <a:rPr lang="en-US" altLang="en-US" sz="2800" dirty="0"/>
              <a:t>– how to have secure communications in general without having to trust a KDC with your key</a:t>
            </a:r>
          </a:p>
          <a:p>
            <a:pPr lvl="1" eaLnBrk="1" hangingPunct="1"/>
            <a:r>
              <a:rPr lang="en-US" altLang="en-US" sz="2800" b="1" dirty="0">
                <a:solidFill>
                  <a:srgbClr val="00B050"/>
                </a:solidFill>
              </a:rPr>
              <a:t>digital signatures</a:t>
            </a:r>
            <a:r>
              <a:rPr lang="en-US" altLang="en-US" sz="2800" dirty="0">
                <a:solidFill>
                  <a:srgbClr val="00B050"/>
                </a:solidFill>
              </a:rPr>
              <a:t> </a:t>
            </a:r>
            <a:r>
              <a:rPr lang="en-US" altLang="en-US" sz="2800" dirty="0"/>
              <a:t>– how to verify a message comes intact from the claimed sender</a:t>
            </a:r>
          </a:p>
          <a:p>
            <a:pPr eaLnBrk="1" hangingPunct="1"/>
            <a:r>
              <a:rPr lang="en-US" altLang="en-US" sz="2800" dirty="0"/>
              <a:t>public invention due to Whitfield </a:t>
            </a:r>
            <a:r>
              <a:rPr lang="en-US" altLang="en-US" sz="2800" dirty="0" err="1"/>
              <a:t>Diffie</a:t>
            </a:r>
            <a:r>
              <a:rPr lang="en-US" altLang="en-US" sz="2800" dirty="0"/>
              <a:t> &amp; Martin Hellman at Stanford </a:t>
            </a:r>
            <a:r>
              <a:rPr lang="en-US" altLang="en-US" sz="2800" dirty="0" err="1"/>
              <a:t>Uni</a:t>
            </a:r>
            <a:r>
              <a:rPr lang="en-US" altLang="en-US" sz="2800" dirty="0"/>
              <a:t> in 1976</a:t>
            </a:r>
          </a:p>
          <a:p>
            <a:pPr lvl="1" eaLnBrk="1" hangingPunct="1"/>
            <a:r>
              <a:rPr lang="en-US" altLang="en-US" sz="2800" dirty="0"/>
              <a:t>known earlier in classified community</a:t>
            </a:r>
          </a:p>
          <a:p>
            <a:pPr lvl="1" eaLnBrk="1" hangingPunct="1"/>
            <a:endParaRPr lang="en-AU" altLang="en-US" sz="2800" dirty="0"/>
          </a:p>
        </p:txBody>
      </p:sp>
    </p:spTree>
    <p:extLst>
      <p:ext uri="{BB962C8B-B14F-4D97-AF65-F5344CB8AC3E}">
        <p14:creationId xmlns:p14="http://schemas.microsoft.com/office/powerpoint/2010/main" val="4897589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599517" y="274638"/>
            <a:ext cx="10788179" cy="1143000"/>
          </a:xfrm>
        </p:spPr>
        <p:txBody>
          <a:bodyPr>
            <a:normAutofit fontScale="90000"/>
          </a:bodyPr>
          <a:lstStyle/>
          <a:p>
            <a:r>
              <a:rPr lang="en-AU" altLang="en-US" dirty="0"/>
              <a:t>Public-Key Cryptography (</a:t>
            </a:r>
            <a:r>
              <a:rPr lang="en-IN" b="1" dirty="0"/>
              <a:t>The </a:t>
            </a:r>
            <a:r>
              <a:rPr lang="en-IN" b="1" dirty="0" err="1"/>
              <a:t>Rivest</a:t>
            </a:r>
            <a:r>
              <a:rPr lang="en-IN" b="1" dirty="0"/>
              <a:t>–Shamir–Adelman (RSA) Algorithm)</a:t>
            </a:r>
            <a:endParaRPr lang="en-AU" altLang="en-US"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717" y="1899138"/>
            <a:ext cx="7219127" cy="2604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793262" y="4503652"/>
            <a:ext cx="5991225" cy="646331"/>
          </a:xfrm>
          <a:prstGeom prst="rect">
            <a:avLst/>
          </a:prstGeom>
        </p:spPr>
        <p:txBody>
          <a:bodyPr>
            <a:spAutoFit/>
          </a:bodyPr>
          <a:lstStyle/>
          <a:p>
            <a:r>
              <a:rPr lang="en-AU" altLang="en-US" dirty="0"/>
              <a:t>Pub-A                                                              Pub-B</a:t>
            </a:r>
          </a:p>
          <a:p>
            <a:r>
              <a:rPr lang="en-AU" altLang="en-US" dirty="0" err="1">
                <a:solidFill>
                  <a:srgbClr val="FF0000"/>
                </a:solidFill>
              </a:rPr>
              <a:t>Priv</a:t>
            </a:r>
            <a:r>
              <a:rPr lang="en-AU" altLang="en-US" dirty="0">
                <a:solidFill>
                  <a:srgbClr val="FF0000"/>
                </a:solidFill>
              </a:rPr>
              <a:t>-A </a:t>
            </a:r>
            <a:r>
              <a:rPr lang="en-AU" altLang="en-US" dirty="0"/>
              <a:t>                                                              </a:t>
            </a:r>
            <a:r>
              <a:rPr lang="en-AU" altLang="en-US" dirty="0" err="1">
                <a:solidFill>
                  <a:srgbClr val="FF0000"/>
                </a:solidFill>
              </a:rPr>
              <a:t>Priv</a:t>
            </a:r>
            <a:r>
              <a:rPr lang="en-AU" altLang="en-US" dirty="0">
                <a:solidFill>
                  <a:srgbClr val="FF0000"/>
                </a:solidFill>
              </a:rPr>
              <a:t>-B</a:t>
            </a:r>
          </a:p>
        </p:txBody>
      </p:sp>
      <p:sp>
        <p:nvSpPr>
          <p:cNvPr id="7" name="Rectangle 6"/>
          <p:cNvSpPr/>
          <p:nvPr/>
        </p:nvSpPr>
        <p:spPr>
          <a:xfrm>
            <a:off x="7627816" y="2047233"/>
            <a:ext cx="4177322" cy="2308324"/>
          </a:xfrm>
          <a:prstGeom prst="rect">
            <a:avLst/>
          </a:prstGeom>
        </p:spPr>
        <p:txBody>
          <a:bodyPr wrap="square">
            <a:spAutoFit/>
          </a:bodyPr>
          <a:lstStyle/>
          <a:p>
            <a:r>
              <a:rPr lang="en-AU" altLang="en-US" dirty="0"/>
              <a:t>Case1- E [Pub-A [Message]]</a:t>
            </a:r>
          </a:p>
          <a:p>
            <a:endParaRPr lang="en-AU" altLang="en-US" dirty="0"/>
          </a:p>
          <a:p>
            <a:r>
              <a:rPr lang="en-AU" altLang="en-US" dirty="0"/>
              <a:t>Case2- E [</a:t>
            </a:r>
            <a:r>
              <a:rPr lang="en-AU" altLang="en-US" dirty="0">
                <a:solidFill>
                  <a:srgbClr val="FF0000"/>
                </a:solidFill>
              </a:rPr>
              <a:t>Priv-B </a:t>
            </a:r>
            <a:r>
              <a:rPr lang="en-AU" altLang="en-US" dirty="0"/>
              <a:t>[Message]]</a:t>
            </a:r>
          </a:p>
          <a:p>
            <a:endParaRPr lang="en-AU" altLang="en-US" dirty="0"/>
          </a:p>
          <a:p>
            <a:r>
              <a:rPr lang="en-AU" altLang="en-US" dirty="0"/>
              <a:t>Case3- E [</a:t>
            </a:r>
            <a:r>
              <a:rPr lang="en-AU" altLang="en-US" dirty="0">
                <a:solidFill>
                  <a:srgbClr val="FF0000"/>
                </a:solidFill>
              </a:rPr>
              <a:t>Priv-A </a:t>
            </a:r>
            <a:r>
              <a:rPr lang="en-AU" altLang="en-US" dirty="0"/>
              <a:t>[Message]]</a:t>
            </a:r>
          </a:p>
          <a:p>
            <a:endParaRPr lang="en-AU" altLang="en-US" dirty="0"/>
          </a:p>
          <a:p>
            <a:r>
              <a:rPr lang="en-AU" altLang="en-US" dirty="0"/>
              <a:t>Case4- E [Pub-B [Message]]</a:t>
            </a:r>
          </a:p>
          <a:p>
            <a:r>
              <a:rPr lang="en-AU" altLang="en-US" dirty="0"/>
              <a:t>                                                          </a:t>
            </a:r>
            <a:endParaRPr lang="en-AU" altLang="en-US" dirty="0">
              <a:solidFill>
                <a:srgbClr val="FF0000"/>
              </a:solidFill>
            </a:endParaRPr>
          </a:p>
        </p:txBody>
      </p:sp>
    </p:spTree>
    <p:extLst>
      <p:ext uri="{BB962C8B-B14F-4D97-AF65-F5344CB8AC3E}">
        <p14:creationId xmlns:p14="http://schemas.microsoft.com/office/powerpoint/2010/main" val="21978191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599517" y="274638"/>
            <a:ext cx="10788179" cy="1143000"/>
          </a:xfrm>
        </p:spPr>
        <p:txBody>
          <a:bodyPr/>
          <a:lstStyle/>
          <a:p>
            <a:pPr eaLnBrk="1" hangingPunct="1"/>
            <a:r>
              <a:rPr lang="en-AU" altLang="en-US"/>
              <a:t>Public-Key Characteristics</a:t>
            </a:r>
          </a:p>
        </p:txBody>
      </p:sp>
      <p:sp>
        <p:nvSpPr>
          <p:cNvPr id="12291" name="Rectangle 3"/>
          <p:cNvSpPr>
            <a:spLocks noGrp="1" noChangeArrowheads="1"/>
          </p:cNvSpPr>
          <p:nvPr>
            <p:ph type="body" idx="1"/>
          </p:nvPr>
        </p:nvSpPr>
        <p:spPr bwMode="auto">
          <a:xfrm>
            <a:off x="599517" y="1600201"/>
            <a:ext cx="10788179"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AU" altLang="en-US" sz="2800" dirty="0"/>
              <a:t>Public-Key algorithms rely on two keys with the characteristics that it is:</a:t>
            </a:r>
          </a:p>
          <a:p>
            <a:pPr lvl="1" eaLnBrk="1" hangingPunct="1"/>
            <a:r>
              <a:rPr lang="en-AU" altLang="en-US" sz="2800" dirty="0"/>
              <a:t>computationally infeasible to find decryption key knowing only algorithm &amp; encryption key</a:t>
            </a:r>
          </a:p>
          <a:p>
            <a:pPr lvl="1" eaLnBrk="1" hangingPunct="1"/>
            <a:r>
              <a:rPr lang="en-AU" altLang="en-US" sz="2800" dirty="0"/>
              <a:t>computationally easy to </a:t>
            </a:r>
            <a:r>
              <a:rPr lang="en-AU" altLang="en-US" sz="2800" dirty="0" err="1"/>
              <a:t>en</a:t>
            </a:r>
            <a:r>
              <a:rPr lang="en-AU" altLang="en-US" sz="2800" dirty="0"/>
              <a:t>/decrypt messages when the relevant (</a:t>
            </a:r>
            <a:r>
              <a:rPr lang="en-AU" altLang="en-US" sz="2800" dirty="0" err="1"/>
              <a:t>en</a:t>
            </a:r>
            <a:r>
              <a:rPr lang="en-AU" altLang="en-US" sz="2800" dirty="0"/>
              <a:t>/decrypt) key is known</a:t>
            </a:r>
          </a:p>
          <a:p>
            <a:pPr lvl="1" eaLnBrk="1" hangingPunct="1"/>
            <a:r>
              <a:rPr lang="en-AU" altLang="en-US" sz="2800" dirty="0"/>
              <a:t>either of the two related keys can be used for encryption, with the other used for decryption (in some schemes)</a:t>
            </a:r>
          </a:p>
          <a:p>
            <a:pPr lvl="1" eaLnBrk="1" hangingPunct="1"/>
            <a:endParaRPr lang="en-AU" altLang="en-US" dirty="0"/>
          </a:p>
          <a:p>
            <a:pPr lvl="1" eaLnBrk="1" hangingPunct="1"/>
            <a:endParaRPr lang="en-AU" altLang="en-US" dirty="0"/>
          </a:p>
        </p:txBody>
      </p:sp>
    </p:spTree>
    <p:extLst>
      <p:ext uri="{BB962C8B-B14F-4D97-AF65-F5344CB8AC3E}">
        <p14:creationId xmlns:p14="http://schemas.microsoft.com/office/powerpoint/2010/main" val="18525188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599517" y="274638"/>
            <a:ext cx="10788179" cy="1143000"/>
          </a:xfrm>
        </p:spPr>
        <p:txBody>
          <a:bodyPr/>
          <a:lstStyle/>
          <a:p>
            <a:pPr eaLnBrk="1" hangingPunct="1"/>
            <a:r>
              <a:rPr lang="en-AU" altLang="en-US"/>
              <a:t>Public-Key Applications</a:t>
            </a:r>
          </a:p>
        </p:txBody>
      </p:sp>
      <p:sp>
        <p:nvSpPr>
          <p:cNvPr id="14339" name="Rectangle 3"/>
          <p:cNvSpPr>
            <a:spLocks noGrp="1" noChangeArrowheads="1"/>
          </p:cNvSpPr>
          <p:nvPr>
            <p:ph type="body" idx="1"/>
          </p:nvPr>
        </p:nvSpPr>
        <p:spPr bwMode="auto">
          <a:xfrm>
            <a:off x="599517" y="1600201"/>
            <a:ext cx="10788179"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normAutofit fontScale="92500" lnSpcReduction="10000"/>
          </a:bodyPr>
          <a:lstStyle/>
          <a:p>
            <a:pPr eaLnBrk="1" hangingPunct="1"/>
            <a:r>
              <a:rPr lang="en-US" altLang="en-US" sz="2800" dirty="0"/>
              <a:t>can classify uses into 3 categories:</a:t>
            </a:r>
          </a:p>
          <a:p>
            <a:pPr lvl="1"/>
            <a:r>
              <a:rPr lang="en-US" altLang="en-US" sz="2800" b="1" dirty="0"/>
              <a:t>encryption/decryption</a:t>
            </a:r>
            <a:r>
              <a:rPr lang="en-US" altLang="en-US" sz="2800" dirty="0"/>
              <a:t> (provide secrecy) The sender encrypts a message with the recipient's public key.</a:t>
            </a:r>
          </a:p>
          <a:p>
            <a:pPr lvl="1"/>
            <a:r>
              <a:rPr lang="en-US" altLang="en-US" sz="2800" b="1" dirty="0"/>
              <a:t>digital signatures</a:t>
            </a:r>
            <a:r>
              <a:rPr lang="en-US" altLang="en-US" sz="2800" dirty="0"/>
              <a:t> (provide authentication) The sender "signs" a message with its private key. Signing is achieved by a cryptographic algorithm applied to the message or to a small block of data that is a function of the message.</a:t>
            </a:r>
          </a:p>
          <a:p>
            <a:pPr lvl="1"/>
            <a:r>
              <a:rPr lang="en-US" altLang="en-US" sz="2800" b="1" dirty="0"/>
              <a:t>key exchange</a:t>
            </a:r>
            <a:r>
              <a:rPr lang="en-US" altLang="en-US" sz="2800" dirty="0"/>
              <a:t> (of session keys) Two sides cooperate to exchange a session key. Several different approaches are possible, involving the private key(s) of one or both parties.</a:t>
            </a:r>
          </a:p>
          <a:p>
            <a:pPr eaLnBrk="1" hangingPunct="1"/>
            <a:r>
              <a:rPr lang="en-US" altLang="en-US" sz="2800" dirty="0"/>
              <a:t>some algorithms are suitable for all uses, others are specific to one</a:t>
            </a:r>
            <a:endParaRPr lang="en-AU" altLang="en-US" sz="2800" dirty="0"/>
          </a:p>
        </p:txBody>
      </p:sp>
    </p:spTree>
    <p:extLst>
      <p:ext uri="{BB962C8B-B14F-4D97-AF65-F5344CB8AC3E}">
        <p14:creationId xmlns:p14="http://schemas.microsoft.com/office/powerpoint/2010/main" val="1740548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Key to Exchange Secret (symmetric) Keys</a:t>
            </a:r>
          </a:p>
        </p:txBody>
      </p:sp>
      <p:sp>
        <p:nvSpPr>
          <p:cNvPr id="3" name="Slide Number Placeholder 2"/>
          <p:cNvSpPr>
            <a:spLocks noGrp="1"/>
          </p:cNvSpPr>
          <p:nvPr>
            <p:ph type="sldNum" sz="quarter" idx="12"/>
          </p:nvPr>
        </p:nvSpPr>
        <p:spPr/>
        <p:txBody>
          <a:bodyPr/>
          <a:lstStyle/>
          <a:p>
            <a:fld id="{5BFA158B-7C94-F543-87DB-41F59EA4FAFA}" type="slidenum">
              <a:rPr lang="en-US" smtClean="0">
                <a:latin typeface="Arial"/>
              </a:rPr>
              <a:pPr/>
              <a:t>77</a:t>
            </a:fld>
            <a:endParaRPr lang="en-US">
              <a:latin typeface="Arial"/>
            </a:endParaRPr>
          </a:p>
        </p:txBody>
      </p:sp>
      <p:pic>
        <p:nvPicPr>
          <p:cNvPr id="6" name="Content Placeholder 5" descr="fig02-24.eps"/>
          <p:cNvPicPr>
            <a:picLocks noGrp="1" noChangeAspect="1"/>
          </p:cNvPicPr>
          <p:nvPr>
            <p:ph idx="1"/>
          </p:nvPr>
        </p:nvPicPr>
        <p:blipFill rotWithShape="1">
          <a:blip r:embed="rId3">
            <a:extLst>
              <a:ext uri="{28A0092B-C50C-407E-A947-70E740481C1C}">
                <a14:useLocalDpi xmlns:a14="http://schemas.microsoft.com/office/drawing/2010/main" val="0"/>
              </a:ext>
            </a:extLst>
          </a:blip>
          <a:srcRect l="114" r="351"/>
          <a:stretch/>
        </p:blipFill>
        <p:spPr>
          <a:xfrm>
            <a:off x="1377043" y="3423070"/>
            <a:ext cx="9236301" cy="3108661"/>
          </a:xfrm>
        </p:spPr>
      </p:pic>
      <p:sp>
        <p:nvSpPr>
          <p:cNvPr id="5" name="Footer Placeholder 4"/>
          <p:cNvSpPr>
            <a:spLocks noGrp="1"/>
          </p:cNvSpPr>
          <p:nvPr>
            <p:ph type="ftr" sz="quarter" idx="11"/>
          </p:nvPr>
        </p:nvSpPr>
        <p:spPr/>
        <p:txBody>
          <a:bodyPr/>
          <a:lstStyle/>
          <a:p>
            <a:r>
              <a:rPr lang="en-US"/>
              <a:t>From </a:t>
            </a:r>
            <a:r>
              <a:rPr lang="en-US" i="1"/>
              <a:t>Security in Computing, Fifth Edition</a:t>
            </a:r>
            <a:r>
              <a:rPr lang="en-US"/>
              <a:t>, by Charles P. Pfleeger, et al. (ISBN: 9780134085043). Copyright 2015 by Pearson Education, Inc. All rights reserved.</a:t>
            </a:r>
            <a:endParaRPr lang="en-US" dirty="0"/>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5213" y="1333500"/>
            <a:ext cx="9859962" cy="209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08000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Exchange </a:t>
            </a:r>
            <a:r>
              <a:rPr lang="en-US" dirty="0">
                <a:solidFill>
                  <a:srgbClr val="0070C0"/>
                </a:solidFill>
              </a:rPr>
              <a:t>Man-in-the-Middle</a:t>
            </a:r>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78</a:t>
            </a:fld>
            <a:endParaRPr lang="en-US">
              <a:latin typeface="Arial"/>
            </a:endParaRPr>
          </a:p>
        </p:txBody>
      </p:sp>
      <p:pic>
        <p:nvPicPr>
          <p:cNvPr id="6" name="Content Placeholder 5" descr="fig02-25.eps"/>
          <p:cNvPicPr>
            <a:picLocks noGrp="1" noChangeAspect="1"/>
          </p:cNvPicPr>
          <p:nvPr>
            <p:ph idx="1"/>
          </p:nvPr>
        </p:nvPicPr>
        <p:blipFill rotWithShape="1">
          <a:blip r:embed="rId3">
            <a:extLst>
              <a:ext uri="{28A0092B-C50C-407E-A947-70E740481C1C}">
                <a14:useLocalDpi xmlns:a14="http://schemas.microsoft.com/office/drawing/2010/main" val="0"/>
              </a:ext>
            </a:extLst>
          </a:blip>
          <a:srcRect t="196" b="-1395"/>
          <a:stretch/>
        </p:blipFill>
        <p:spPr>
          <a:xfrm>
            <a:off x="2299325" y="1242646"/>
            <a:ext cx="7109565" cy="5157910"/>
          </a:xfrm>
        </p:spPr>
      </p:pic>
    </p:spTree>
    <p:extLst>
      <p:ext uri="{BB962C8B-B14F-4D97-AF65-F5344CB8AC3E}">
        <p14:creationId xmlns:p14="http://schemas.microsoft.com/office/powerpoint/2010/main" val="9405077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9360" y="347472"/>
            <a:ext cx="10788492" cy="990600"/>
          </a:xfrm>
        </p:spPr>
        <p:txBody>
          <a:bodyPr/>
          <a:lstStyle/>
          <a:p>
            <a:r>
              <a:rPr lang="en-US" dirty="0"/>
              <a:t>Key Exchange Man in the Middle</a:t>
            </a:r>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79</a:t>
            </a:fld>
            <a:endParaRPr lang="en-US">
              <a:latin typeface="Arial"/>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982" y="1123558"/>
            <a:ext cx="9665433" cy="3557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984" y="4680805"/>
            <a:ext cx="9212649" cy="1965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7902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 Ciphers</a:t>
            </a:r>
          </a:p>
        </p:txBody>
      </p:sp>
      <p:sp>
        <p:nvSpPr>
          <p:cNvPr id="3" name="Slide Number Placeholder 2"/>
          <p:cNvSpPr>
            <a:spLocks noGrp="1"/>
          </p:cNvSpPr>
          <p:nvPr>
            <p:ph type="sldNum" sz="quarter" idx="12"/>
          </p:nvPr>
        </p:nvSpPr>
        <p:spPr/>
        <p:txBody>
          <a:bodyPr/>
          <a:lstStyle/>
          <a:p>
            <a:fld id="{5BFA158B-7C94-F543-87DB-41F59EA4FAFA}" type="slidenum">
              <a:rPr lang="en-US" smtClean="0">
                <a:latin typeface="Arial"/>
              </a:rPr>
              <a:pPr/>
              <a:t>8</a:t>
            </a:fld>
            <a:endParaRPr lang="en-US">
              <a:latin typeface="Arial"/>
            </a:endParaRPr>
          </a:p>
        </p:txBody>
      </p:sp>
      <p:pic>
        <p:nvPicPr>
          <p:cNvPr id="13" name="Picture 12" descr="fig02-21.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5384" y="1565755"/>
            <a:ext cx="8363960" cy="5131849"/>
          </a:xfrm>
          <a:prstGeom prst="rect">
            <a:avLst/>
          </a:prstGeom>
        </p:spPr>
      </p:pic>
      <p:sp>
        <p:nvSpPr>
          <p:cNvPr id="4" name="Rectangle 3"/>
          <p:cNvSpPr/>
          <p:nvPr/>
        </p:nvSpPr>
        <p:spPr>
          <a:xfrm>
            <a:off x="117231" y="4575574"/>
            <a:ext cx="8299938" cy="1200329"/>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r>
              <a:rPr lang="en-US" sz="2400" b="1" dirty="0">
                <a:solidFill>
                  <a:srgbClr val="FFFF00"/>
                </a:solidFill>
              </a:rPr>
              <a:t>Stream ciphers </a:t>
            </a:r>
            <a:r>
              <a:rPr lang="en-US" sz="2400" b="1" dirty="0"/>
              <a:t>encrypt one bit or one byte at a time; </a:t>
            </a:r>
          </a:p>
          <a:p>
            <a:r>
              <a:rPr lang="en-US" sz="2400" b="1" dirty="0">
                <a:solidFill>
                  <a:srgbClr val="00B0F0"/>
                </a:solidFill>
              </a:rPr>
              <a:t>Block ciphers </a:t>
            </a:r>
            <a:r>
              <a:rPr lang="en-US" sz="2400" b="1" dirty="0"/>
              <a:t>encrypt a fixed number of bits as a single chunk </a:t>
            </a:r>
            <a:r>
              <a:rPr lang="en-US" sz="2400" b="1"/>
              <a:t>(block of bits).</a:t>
            </a:r>
            <a:endParaRPr lang="en-IN" sz="2400" dirty="0"/>
          </a:p>
        </p:txBody>
      </p:sp>
    </p:spTree>
    <p:extLst>
      <p:ext uri="{BB962C8B-B14F-4D97-AF65-F5344CB8AC3E}">
        <p14:creationId xmlns:p14="http://schemas.microsoft.com/office/powerpoint/2010/main" val="23878504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Exchange Man in the Middle</a:t>
            </a:r>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80</a:t>
            </a:fld>
            <a:endParaRPr lang="en-US">
              <a:latin typeface="Arial"/>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02" y="1943832"/>
            <a:ext cx="11574462" cy="348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77623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r>
              <a:rPr lang="en-US"/>
              <a:t>15.</a:t>
            </a:r>
            <a:fld id="{7373FFE7-5E41-4D37-9A59-1EFC24589568}" type="slidenum">
              <a:rPr lang="en-US"/>
              <a:pPr/>
              <a:t>81</a:t>
            </a:fld>
            <a:endParaRPr lang="en-US"/>
          </a:p>
        </p:txBody>
      </p:sp>
      <p:sp>
        <p:nvSpPr>
          <p:cNvPr id="952322" name="Rectangle 2"/>
          <p:cNvSpPr>
            <a:spLocks noChangeArrowheads="1"/>
          </p:cNvSpPr>
          <p:nvPr/>
        </p:nvSpPr>
        <p:spPr bwMode="ltGray">
          <a:xfrm>
            <a:off x="480738" y="107951"/>
            <a:ext cx="574387"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latin typeface="Tahoma" pitchFamily="34" charset="0"/>
            </a:endParaRPr>
          </a:p>
        </p:txBody>
      </p:sp>
      <p:sp>
        <p:nvSpPr>
          <p:cNvPr id="952323" name="Rectangle 3"/>
          <p:cNvSpPr>
            <a:spLocks noChangeArrowheads="1"/>
          </p:cNvSpPr>
          <p:nvPr/>
        </p:nvSpPr>
        <p:spPr bwMode="ltGray">
          <a:xfrm>
            <a:off x="982286" y="107951"/>
            <a:ext cx="430791"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latin typeface="Tahoma" pitchFamily="34" charset="0"/>
            </a:endParaRPr>
          </a:p>
        </p:txBody>
      </p:sp>
      <p:sp>
        <p:nvSpPr>
          <p:cNvPr id="952324" name="Rectangle 4"/>
          <p:cNvSpPr>
            <a:spLocks noChangeArrowheads="1"/>
          </p:cNvSpPr>
          <p:nvPr/>
        </p:nvSpPr>
        <p:spPr bwMode="ltGray">
          <a:xfrm>
            <a:off x="643065" y="530226"/>
            <a:ext cx="553576"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latin typeface="Tahoma" pitchFamily="34" charset="0"/>
            </a:endParaRPr>
          </a:p>
        </p:txBody>
      </p:sp>
      <p:sp>
        <p:nvSpPr>
          <p:cNvPr id="952325" name="Rectangle 5"/>
          <p:cNvSpPr>
            <a:spLocks noChangeArrowheads="1"/>
          </p:cNvSpPr>
          <p:nvPr/>
        </p:nvSpPr>
        <p:spPr bwMode="ltGray">
          <a:xfrm>
            <a:off x="1127964" y="530226"/>
            <a:ext cx="482818"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latin typeface="Tahoma" pitchFamily="34" charset="0"/>
            </a:endParaRPr>
          </a:p>
        </p:txBody>
      </p:sp>
      <p:sp>
        <p:nvSpPr>
          <p:cNvPr id="952326" name="Rectangle 6"/>
          <p:cNvSpPr>
            <a:spLocks noChangeArrowheads="1"/>
          </p:cNvSpPr>
          <p:nvPr/>
        </p:nvSpPr>
        <p:spPr bwMode="ltGray">
          <a:xfrm>
            <a:off x="99893" y="457201"/>
            <a:ext cx="734634"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latin typeface="Tahoma" pitchFamily="34" charset="0"/>
            </a:endParaRPr>
          </a:p>
        </p:txBody>
      </p:sp>
      <p:sp>
        <p:nvSpPr>
          <p:cNvPr id="952327" name="Rectangle 7"/>
          <p:cNvSpPr>
            <a:spLocks noChangeArrowheads="1"/>
          </p:cNvSpPr>
          <p:nvPr/>
        </p:nvSpPr>
        <p:spPr bwMode="gray">
          <a:xfrm>
            <a:off x="932339" y="1"/>
            <a:ext cx="41622"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latin typeface="Tahoma" pitchFamily="34" charset="0"/>
            </a:endParaRPr>
          </a:p>
        </p:txBody>
      </p:sp>
      <p:sp>
        <p:nvSpPr>
          <p:cNvPr id="952328" name="Rectangle 8"/>
          <p:cNvSpPr>
            <a:spLocks noChangeArrowheads="1"/>
          </p:cNvSpPr>
          <p:nvPr/>
        </p:nvSpPr>
        <p:spPr bwMode="gray">
          <a:xfrm>
            <a:off x="580632" y="533400"/>
            <a:ext cx="10784329"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latin typeface="Tahoma" pitchFamily="34" charset="0"/>
            </a:endParaRPr>
          </a:p>
        </p:txBody>
      </p:sp>
      <p:sp>
        <p:nvSpPr>
          <p:cNvPr id="952331" name="Text Box 11"/>
          <p:cNvSpPr txBox="1">
            <a:spLocks noChangeArrowheads="1"/>
          </p:cNvSpPr>
          <p:nvPr/>
        </p:nvSpPr>
        <p:spPr bwMode="auto">
          <a:xfrm>
            <a:off x="3219484" y="914400"/>
            <a:ext cx="255390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i="1" dirty="0" err="1">
                <a:latin typeface="Times New Roman" pitchFamily="18" charset="0"/>
              </a:rPr>
              <a:t>Diffie</a:t>
            </a:r>
            <a:r>
              <a:rPr lang="en-US" sz="2000" i="1" dirty="0">
                <a:latin typeface="Times New Roman" pitchFamily="18" charset="0"/>
              </a:rPr>
              <a:t>-Hellman method</a:t>
            </a:r>
          </a:p>
        </p:txBody>
      </p:sp>
      <p:pic>
        <p:nvPicPr>
          <p:cNvPr id="952332"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851" y="1757363"/>
            <a:ext cx="10545001" cy="4795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72924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800" b="1">
                <a:solidFill>
                  <a:schemeClr val="tx1"/>
                </a:solidFill>
                <a:latin typeface="Californian FB" pitchFamily="18" charset="0"/>
              </a:defRPr>
            </a:lvl1pPr>
            <a:lvl2pPr marL="884238" indent="-339725">
              <a:defRPr sz="3800" b="1">
                <a:solidFill>
                  <a:schemeClr val="tx1"/>
                </a:solidFill>
                <a:latin typeface="Californian FB" pitchFamily="18" charset="0"/>
              </a:defRPr>
            </a:lvl2pPr>
            <a:lvl3pPr marL="1358900" indent="-271463">
              <a:defRPr sz="3800" b="1">
                <a:solidFill>
                  <a:schemeClr val="tx1"/>
                </a:solidFill>
                <a:latin typeface="Californian FB" pitchFamily="18" charset="0"/>
              </a:defRPr>
            </a:lvl3pPr>
            <a:lvl4pPr marL="1903413" indent="-271463">
              <a:defRPr sz="3800" b="1">
                <a:solidFill>
                  <a:schemeClr val="tx1"/>
                </a:solidFill>
                <a:latin typeface="Californian FB" pitchFamily="18" charset="0"/>
              </a:defRPr>
            </a:lvl4pPr>
            <a:lvl5pPr marL="2447925" indent="-271463">
              <a:defRPr sz="3800" b="1">
                <a:solidFill>
                  <a:schemeClr val="tx1"/>
                </a:solidFill>
                <a:latin typeface="Californian FB" pitchFamily="18" charset="0"/>
              </a:defRPr>
            </a:lvl5pPr>
            <a:lvl6pPr marL="2905125" indent="-271463" eaLnBrk="0" fontAlgn="base" hangingPunct="0">
              <a:spcBef>
                <a:spcPct val="0"/>
              </a:spcBef>
              <a:spcAft>
                <a:spcPct val="0"/>
              </a:spcAft>
              <a:defRPr sz="3800" b="1">
                <a:solidFill>
                  <a:schemeClr val="tx1"/>
                </a:solidFill>
                <a:latin typeface="Californian FB" pitchFamily="18" charset="0"/>
              </a:defRPr>
            </a:lvl6pPr>
            <a:lvl7pPr marL="3362325" indent="-271463" eaLnBrk="0" fontAlgn="base" hangingPunct="0">
              <a:spcBef>
                <a:spcPct val="0"/>
              </a:spcBef>
              <a:spcAft>
                <a:spcPct val="0"/>
              </a:spcAft>
              <a:defRPr sz="3800" b="1">
                <a:solidFill>
                  <a:schemeClr val="tx1"/>
                </a:solidFill>
                <a:latin typeface="Californian FB" pitchFamily="18" charset="0"/>
              </a:defRPr>
            </a:lvl7pPr>
            <a:lvl8pPr marL="3819525" indent="-271463" eaLnBrk="0" fontAlgn="base" hangingPunct="0">
              <a:spcBef>
                <a:spcPct val="0"/>
              </a:spcBef>
              <a:spcAft>
                <a:spcPct val="0"/>
              </a:spcAft>
              <a:defRPr sz="3800" b="1">
                <a:solidFill>
                  <a:schemeClr val="tx1"/>
                </a:solidFill>
                <a:latin typeface="Californian FB" pitchFamily="18" charset="0"/>
              </a:defRPr>
            </a:lvl8pPr>
            <a:lvl9pPr marL="4276725" indent="-271463" eaLnBrk="0" fontAlgn="base" hangingPunct="0">
              <a:spcBef>
                <a:spcPct val="0"/>
              </a:spcBef>
              <a:spcAft>
                <a:spcPct val="0"/>
              </a:spcAft>
              <a:defRPr sz="3800" b="1">
                <a:solidFill>
                  <a:schemeClr val="tx1"/>
                </a:solidFill>
                <a:latin typeface="Californian FB" pitchFamily="18" charset="0"/>
              </a:defRPr>
            </a:lvl9pPr>
          </a:lstStyle>
          <a:p>
            <a:r>
              <a:rPr lang="en-US" altLang="en-US" sz="1500">
                <a:solidFill>
                  <a:schemeClr val="bg2"/>
                </a:solidFill>
                <a:latin typeface="Arial" charset="0"/>
              </a:rPr>
              <a:t>15.</a:t>
            </a:r>
            <a:fld id="{18ADEB5E-4A71-4B12-A1DD-A0EB7DE6CC5E}" type="slidenum">
              <a:rPr lang="en-US" altLang="en-US" sz="1500" smtClean="0">
                <a:solidFill>
                  <a:schemeClr val="bg2"/>
                </a:solidFill>
                <a:latin typeface="Arial" charset="0"/>
              </a:rPr>
              <a:pPr/>
              <a:t>82</a:t>
            </a:fld>
            <a:endParaRPr lang="en-US" altLang="en-US" sz="1500">
              <a:solidFill>
                <a:schemeClr val="bg2"/>
              </a:solidFill>
              <a:latin typeface="Arial" charset="0"/>
            </a:endParaRPr>
          </a:p>
        </p:txBody>
      </p:sp>
      <p:sp>
        <p:nvSpPr>
          <p:cNvPr id="65539" name="Rectangle 2"/>
          <p:cNvSpPr>
            <a:spLocks noChangeArrowheads="1"/>
          </p:cNvSpPr>
          <p:nvPr/>
        </p:nvSpPr>
        <p:spPr bwMode="ltGray">
          <a:xfrm>
            <a:off x="480862" y="107951"/>
            <a:ext cx="574537"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833" tIns="54416" rIns="108833" bIns="54416" anchor="ctr"/>
          <a:lstStyle>
            <a:lvl1pPr>
              <a:defRPr sz="3800" b="1">
                <a:solidFill>
                  <a:schemeClr val="tx1"/>
                </a:solidFill>
                <a:latin typeface="Californian FB" pitchFamily="18" charset="0"/>
              </a:defRPr>
            </a:lvl1pPr>
            <a:lvl2pPr marL="742950" indent="-285750">
              <a:defRPr sz="3800" b="1">
                <a:solidFill>
                  <a:schemeClr val="tx1"/>
                </a:solidFill>
                <a:latin typeface="Californian FB" pitchFamily="18" charset="0"/>
              </a:defRPr>
            </a:lvl2pPr>
            <a:lvl3pPr marL="1143000" indent="-228600">
              <a:defRPr sz="3800" b="1">
                <a:solidFill>
                  <a:schemeClr val="tx1"/>
                </a:solidFill>
                <a:latin typeface="Californian FB" pitchFamily="18" charset="0"/>
              </a:defRPr>
            </a:lvl3pPr>
            <a:lvl4pPr marL="1600200" indent="-228600">
              <a:defRPr sz="3800" b="1">
                <a:solidFill>
                  <a:schemeClr val="tx1"/>
                </a:solidFill>
                <a:latin typeface="Californian FB" pitchFamily="18" charset="0"/>
              </a:defRPr>
            </a:lvl4pPr>
            <a:lvl5pPr marL="2057400" indent="-228600">
              <a:defRPr sz="3800" b="1">
                <a:solidFill>
                  <a:schemeClr val="tx1"/>
                </a:solidFill>
                <a:latin typeface="Californian FB" pitchFamily="18" charset="0"/>
              </a:defRPr>
            </a:lvl5pPr>
            <a:lvl6pPr marL="2514600" indent="-228600" eaLnBrk="0" fontAlgn="base" hangingPunct="0">
              <a:spcBef>
                <a:spcPct val="0"/>
              </a:spcBef>
              <a:spcAft>
                <a:spcPct val="0"/>
              </a:spcAft>
              <a:defRPr sz="3800" b="1">
                <a:solidFill>
                  <a:schemeClr val="tx1"/>
                </a:solidFill>
                <a:latin typeface="Californian FB" pitchFamily="18" charset="0"/>
              </a:defRPr>
            </a:lvl6pPr>
            <a:lvl7pPr marL="2971800" indent="-228600" eaLnBrk="0" fontAlgn="base" hangingPunct="0">
              <a:spcBef>
                <a:spcPct val="0"/>
              </a:spcBef>
              <a:spcAft>
                <a:spcPct val="0"/>
              </a:spcAft>
              <a:defRPr sz="3800" b="1">
                <a:solidFill>
                  <a:schemeClr val="tx1"/>
                </a:solidFill>
                <a:latin typeface="Californian FB" pitchFamily="18" charset="0"/>
              </a:defRPr>
            </a:lvl7pPr>
            <a:lvl8pPr marL="3429000" indent="-228600" eaLnBrk="0" fontAlgn="base" hangingPunct="0">
              <a:spcBef>
                <a:spcPct val="0"/>
              </a:spcBef>
              <a:spcAft>
                <a:spcPct val="0"/>
              </a:spcAft>
              <a:defRPr sz="3800" b="1">
                <a:solidFill>
                  <a:schemeClr val="tx1"/>
                </a:solidFill>
                <a:latin typeface="Californian FB" pitchFamily="18" charset="0"/>
              </a:defRPr>
            </a:lvl8pPr>
            <a:lvl9pPr marL="3886200" indent="-228600" eaLnBrk="0" fontAlgn="base" hangingPunct="0">
              <a:spcBef>
                <a:spcPct val="0"/>
              </a:spcBef>
              <a:spcAft>
                <a:spcPct val="0"/>
              </a:spcAft>
              <a:defRPr sz="3800" b="1">
                <a:solidFill>
                  <a:schemeClr val="tx1"/>
                </a:solidFill>
                <a:latin typeface="Californian FB" pitchFamily="18" charset="0"/>
              </a:defRPr>
            </a:lvl9pPr>
          </a:lstStyle>
          <a:p>
            <a:pPr algn="ctr" eaLnBrk="1" hangingPunct="1"/>
            <a:endParaRPr kumimoji="1" lang="en-US" altLang="en-US" sz="2900" b="0">
              <a:latin typeface="Tahoma" pitchFamily="34" charset="0"/>
            </a:endParaRPr>
          </a:p>
        </p:txBody>
      </p:sp>
      <p:sp>
        <p:nvSpPr>
          <p:cNvPr id="65540" name="Rectangle 3"/>
          <p:cNvSpPr>
            <a:spLocks noChangeArrowheads="1"/>
          </p:cNvSpPr>
          <p:nvPr/>
        </p:nvSpPr>
        <p:spPr bwMode="ltGray">
          <a:xfrm>
            <a:off x="982021" y="107951"/>
            <a:ext cx="43090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833" tIns="54416" rIns="108833" bIns="54416" anchor="ctr"/>
          <a:lstStyle>
            <a:lvl1pPr>
              <a:defRPr sz="3800" b="1">
                <a:solidFill>
                  <a:schemeClr val="tx1"/>
                </a:solidFill>
                <a:latin typeface="Californian FB" pitchFamily="18" charset="0"/>
              </a:defRPr>
            </a:lvl1pPr>
            <a:lvl2pPr marL="742950" indent="-285750">
              <a:defRPr sz="3800" b="1">
                <a:solidFill>
                  <a:schemeClr val="tx1"/>
                </a:solidFill>
                <a:latin typeface="Californian FB" pitchFamily="18" charset="0"/>
              </a:defRPr>
            </a:lvl2pPr>
            <a:lvl3pPr marL="1143000" indent="-228600">
              <a:defRPr sz="3800" b="1">
                <a:solidFill>
                  <a:schemeClr val="tx1"/>
                </a:solidFill>
                <a:latin typeface="Californian FB" pitchFamily="18" charset="0"/>
              </a:defRPr>
            </a:lvl3pPr>
            <a:lvl4pPr marL="1600200" indent="-228600">
              <a:defRPr sz="3800" b="1">
                <a:solidFill>
                  <a:schemeClr val="tx1"/>
                </a:solidFill>
                <a:latin typeface="Californian FB" pitchFamily="18" charset="0"/>
              </a:defRPr>
            </a:lvl4pPr>
            <a:lvl5pPr marL="2057400" indent="-228600">
              <a:defRPr sz="3800" b="1">
                <a:solidFill>
                  <a:schemeClr val="tx1"/>
                </a:solidFill>
                <a:latin typeface="Californian FB" pitchFamily="18" charset="0"/>
              </a:defRPr>
            </a:lvl5pPr>
            <a:lvl6pPr marL="2514600" indent="-228600" eaLnBrk="0" fontAlgn="base" hangingPunct="0">
              <a:spcBef>
                <a:spcPct val="0"/>
              </a:spcBef>
              <a:spcAft>
                <a:spcPct val="0"/>
              </a:spcAft>
              <a:defRPr sz="3800" b="1">
                <a:solidFill>
                  <a:schemeClr val="tx1"/>
                </a:solidFill>
                <a:latin typeface="Californian FB" pitchFamily="18" charset="0"/>
              </a:defRPr>
            </a:lvl6pPr>
            <a:lvl7pPr marL="2971800" indent="-228600" eaLnBrk="0" fontAlgn="base" hangingPunct="0">
              <a:spcBef>
                <a:spcPct val="0"/>
              </a:spcBef>
              <a:spcAft>
                <a:spcPct val="0"/>
              </a:spcAft>
              <a:defRPr sz="3800" b="1">
                <a:solidFill>
                  <a:schemeClr val="tx1"/>
                </a:solidFill>
                <a:latin typeface="Californian FB" pitchFamily="18" charset="0"/>
              </a:defRPr>
            </a:lvl7pPr>
            <a:lvl8pPr marL="3429000" indent="-228600" eaLnBrk="0" fontAlgn="base" hangingPunct="0">
              <a:spcBef>
                <a:spcPct val="0"/>
              </a:spcBef>
              <a:spcAft>
                <a:spcPct val="0"/>
              </a:spcAft>
              <a:defRPr sz="3800" b="1">
                <a:solidFill>
                  <a:schemeClr val="tx1"/>
                </a:solidFill>
                <a:latin typeface="Californian FB" pitchFamily="18" charset="0"/>
              </a:defRPr>
            </a:lvl8pPr>
            <a:lvl9pPr marL="3886200" indent="-228600" eaLnBrk="0" fontAlgn="base" hangingPunct="0">
              <a:spcBef>
                <a:spcPct val="0"/>
              </a:spcBef>
              <a:spcAft>
                <a:spcPct val="0"/>
              </a:spcAft>
              <a:defRPr sz="3800" b="1">
                <a:solidFill>
                  <a:schemeClr val="tx1"/>
                </a:solidFill>
                <a:latin typeface="Californian FB" pitchFamily="18" charset="0"/>
              </a:defRPr>
            </a:lvl9pPr>
          </a:lstStyle>
          <a:p>
            <a:pPr algn="ctr" eaLnBrk="1" hangingPunct="1"/>
            <a:endParaRPr kumimoji="1" lang="en-US" altLang="en-US" sz="2900" b="0">
              <a:latin typeface="Tahoma" pitchFamily="34" charset="0"/>
            </a:endParaRPr>
          </a:p>
        </p:txBody>
      </p:sp>
      <p:sp>
        <p:nvSpPr>
          <p:cNvPr id="65541" name="Rectangle 4"/>
          <p:cNvSpPr>
            <a:spLocks noChangeArrowheads="1"/>
          </p:cNvSpPr>
          <p:nvPr/>
        </p:nvSpPr>
        <p:spPr bwMode="ltGray">
          <a:xfrm>
            <a:off x="643232" y="530226"/>
            <a:ext cx="552680"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833" tIns="54416" rIns="108833" bIns="54416" anchor="ctr"/>
          <a:lstStyle>
            <a:lvl1pPr>
              <a:defRPr sz="3800" b="1">
                <a:solidFill>
                  <a:schemeClr val="tx1"/>
                </a:solidFill>
                <a:latin typeface="Californian FB" pitchFamily="18" charset="0"/>
              </a:defRPr>
            </a:lvl1pPr>
            <a:lvl2pPr marL="742950" indent="-285750">
              <a:defRPr sz="3800" b="1">
                <a:solidFill>
                  <a:schemeClr val="tx1"/>
                </a:solidFill>
                <a:latin typeface="Californian FB" pitchFamily="18" charset="0"/>
              </a:defRPr>
            </a:lvl2pPr>
            <a:lvl3pPr marL="1143000" indent="-228600">
              <a:defRPr sz="3800" b="1">
                <a:solidFill>
                  <a:schemeClr val="tx1"/>
                </a:solidFill>
                <a:latin typeface="Californian FB" pitchFamily="18" charset="0"/>
              </a:defRPr>
            </a:lvl3pPr>
            <a:lvl4pPr marL="1600200" indent="-228600">
              <a:defRPr sz="3800" b="1">
                <a:solidFill>
                  <a:schemeClr val="tx1"/>
                </a:solidFill>
                <a:latin typeface="Californian FB" pitchFamily="18" charset="0"/>
              </a:defRPr>
            </a:lvl4pPr>
            <a:lvl5pPr marL="2057400" indent="-228600">
              <a:defRPr sz="3800" b="1">
                <a:solidFill>
                  <a:schemeClr val="tx1"/>
                </a:solidFill>
                <a:latin typeface="Californian FB" pitchFamily="18" charset="0"/>
              </a:defRPr>
            </a:lvl5pPr>
            <a:lvl6pPr marL="2514600" indent="-228600" eaLnBrk="0" fontAlgn="base" hangingPunct="0">
              <a:spcBef>
                <a:spcPct val="0"/>
              </a:spcBef>
              <a:spcAft>
                <a:spcPct val="0"/>
              </a:spcAft>
              <a:defRPr sz="3800" b="1">
                <a:solidFill>
                  <a:schemeClr val="tx1"/>
                </a:solidFill>
                <a:latin typeface="Californian FB" pitchFamily="18" charset="0"/>
              </a:defRPr>
            </a:lvl6pPr>
            <a:lvl7pPr marL="2971800" indent="-228600" eaLnBrk="0" fontAlgn="base" hangingPunct="0">
              <a:spcBef>
                <a:spcPct val="0"/>
              </a:spcBef>
              <a:spcAft>
                <a:spcPct val="0"/>
              </a:spcAft>
              <a:defRPr sz="3800" b="1">
                <a:solidFill>
                  <a:schemeClr val="tx1"/>
                </a:solidFill>
                <a:latin typeface="Californian FB" pitchFamily="18" charset="0"/>
              </a:defRPr>
            </a:lvl7pPr>
            <a:lvl8pPr marL="3429000" indent="-228600" eaLnBrk="0" fontAlgn="base" hangingPunct="0">
              <a:spcBef>
                <a:spcPct val="0"/>
              </a:spcBef>
              <a:spcAft>
                <a:spcPct val="0"/>
              </a:spcAft>
              <a:defRPr sz="3800" b="1">
                <a:solidFill>
                  <a:schemeClr val="tx1"/>
                </a:solidFill>
                <a:latin typeface="Californian FB" pitchFamily="18" charset="0"/>
              </a:defRPr>
            </a:lvl8pPr>
            <a:lvl9pPr marL="3886200" indent="-228600" eaLnBrk="0" fontAlgn="base" hangingPunct="0">
              <a:spcBef>
                <a:spcPct val="0"/>
              </a:spcBef>
              <a:spcAft>
                <a:spcPct val="0"/>
              </a:spcAft>
              <a:defRPr sz="3800" b="1">
                <a:solidFill>
                  <a:schemeClr val="tx1"/>
                </a:solidFill>
                <a:latin typeface="Californian FB" pitchFamily="18" charset="0"/>
              </a:defRPr>
            </a:lvl9pPr>
          </a:lstStyle>
          <a:p>
            <a:pPr algn="ctr" eaLnBrk="1" hangingPunct="1"/>
            <a:endParaRPr kumimoji="1" lang="en-US" altLang="en-US" sz="2900" b="0">
              <a:latin typeface="Tahoma" pitchFamily="34" charset="0"/>
            </a:endParaRPr>
          </a:p>
        </p:txBody>
      </p:sp>
      <p:sp>
        <p:nvSpPr>
          <p:cNvPr id="65542" name="Rectangle 5"/>
          <p:cNvSpPr>
            <a:spLocks noChangeArrowheads="1"/>
          </p:cNvSpPr>
          <p:nvPr/>
        </p:nvSpPr>
        <p:spPr bwMode="ltGray">
          <a:xfrm>
            <a:off x="1127217" y="530226"/>
            <a:ext cx="483985"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833" tIns="54416" rIns="108833" bIns="54416" anchor="ctr"/>
          <a:lstStyle>
            <a:lvl1pPr>
              <a:defRPr sz="3800" b="1">
                <a:solidFill>
                  <a:schemeClr val="tx1"/>
                </a:solidFill>
                <a:latin typeface="Californian FB" pitchFamily="18" charset="0"/>
              </a:defRPr>
            </a:lvl1pPr>
            <a:lvl2pPr marL="742950" indent="-285750">
              <a:defRPr sz="3800" b="1">
                <a:solidFill>
                  <a:schemeClr val="tx1"/>
                </a:solidFill>
                <a:latin typeface="Californian FB" pitchFamily="18" charset="0"/>
              </a:defRPr>
            </a:lvl2pPr>
            <a:lvl3pPr marL="1143000" indent="-228600">
              <a:defRPr sz="3800" b="1">
                <a:solidFill>
                  <a:schemeClr val="tx1"/>
                </a:solidFill>
                <a:latin typeface="Californian FB" pitchFamily="18" charset="0"/>
              </a:defRPr>
            </a:lvl3pPr>
            <a:lvl4pPr marL="1600200" indent="-228600">
              <a:defRPr sz="3800" b="1">
                <a:solidFill>
                  <a:schemeClr val="tx1"/>
                </a:solidFill>
                <a:latin typeface="Californian FB" pitchFamily="18" charset="0"/>
              </a:defRPr>
            </a:lvl4pPr>
            <a:lvl5pPr marL="2057400" indent="-228600">
              <a:defRPr sz="3800" b="1">
                <a:solidFill>
                  <a:schemeClr val="tx1"/>
                </a:solidFill>
                <a:latin typeface="Californian FB" pitchFamily="18" charset="0"/>
              </a:defRPr>
            </a:lvl5pPr>
            <a:lvl6pPr marL="2514600" indent="-228600" eaLnBrk="0" fontAlgn="base" hangingPunct="0">
              <a:spcBef>
                <a:spcPct val="0"/>
              </a:spcBef>
              <a:spcAft>
                <a:spcPct val="0"/>
              </a:spcAft>
              <a:defRPr sz="3800" b="1">
                <a:solidFill>
                  <a:schemeClr val="tx1"/>
                </a:solidFill>
                <a:latin typeface="Californian FB" pitchFamily="18" charset="0"/>
              </a:defRPr>
            </a:lvl6pPr>
            <a:lvl7pPr marL="2971800" indent="-228600" eaLnBrk="0" fontAlgn="base" hangingPunct="0">
              <a:spcBef>
                <a:spcPct val="0"/>
              </a:spcBef>
              <a:spcAft>
                <a:spcPct val="0"/>
              </a:spcAft>
              <a:defRPr sz="3800" b="1">
                <a:solidFill>
                  <a:schemeClr val="tx1"/>
                </a:solidFill>
                <a:latin typeface="Californian FB" pitchFamily="18" charset="0"/>
              </a:defRPr>
            </a:lvl7pPr>
            <a:lvl8pPr marL="3429000" indent="-228600" eaLnBrk="0" fontAlgn="base" hangingPunct="0">
              <a:spcBef>
                <a:spcPct val="0"/>
              </a:spcBef>
              <a:spcAft>
                <a:spcPct val="0"/>
              </a:spcAft>
              <a:defRPr sz="3800" b="1">
                <a:solidFill>
                  <a:schemeClr val="tx1"/>
                </a:solidFill>
                <a:latin typeface="Californian FB" pitchFamily="18" charset="0"/>
              </a:defRPr>
            </a:lvl8pPr>
            <a:lvl9pPr marL="3886200" indent="-228600" eaLnBrk="0" fontAlgn="base" hangingPunct="0">
              <a:spcBef>
                <a:spcPct val="0"/>
              </a:spcBef>
              <a:spcAft>
                <a:spcPct val="0"/>
              </a:spcAft>
              <a:defRPr sz="3800" b="1">
                <a:solidFill>
                  <a:schemeClr val="tx1"/>
                </a:solidFill>
                <a:latin typeface="Californian FB" pitchFamily="18" charset="0"/>
              </a:defRPr>
            </a:lvl9pPr>
          </a:lstStyle>
          <a:p>
            <a:pPr algn="ctr" eaLnBrk="1" hangingPunct="1"/>
            <a:endParaRPr kumimoji="1" lang="en-US" altLang="en-US" sz="2900" b="0">
              <a:latin typeface="Tahoma" pitchFamily="34" charset="0"/>
            </a:endParaRPr>
          </a:p>
        </p:txBody>
      </p:sp>
      <p:sp>
        <p:nvSpPr>
          <p:cNvPr id="65543" name="Rectangle 6"/>
          <p:cNvSpPr>
            <a:spLocks noChangeArrowheads="1"/>
          </p:cNvSpPr>
          <p:nvPr/>
        </p:nvSpPr>
        <p:spPr bwMode="ltGray">
          <a:xfrm>
            <a:off x="99920" y="457201"/>
            <a:ext cx="735345"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833" tIns="54416" rIns="108833" bIns="54416" anchor="ctr"/>
          <a:lstStyle>
            <a:lvl1pPr>
              <a:defRPr sz="3800" b="1">
                <a:solidFill>
                  <a:schemeClr val="tx1"/>
                </a:solidFill>
                <a:latin typeface="Californian FB" pitchFamily="18" charset="0"/>
              </a:defRPr>
            </a:lvl1pPr>
            <a:lvl2pPr marL="742950" indent="-285750">
              <a:defRPr sz="3800" b="1">
                <a:solidFill>
                  <a:schemeClr val="tx1"/>
                </a:solidFill>
                <a:latin typeface="Californian FB" pitchFamily="18" charset="0"/>
              </a:defRPr>
            </a:lvl2pPr>
            <a:lvl3pPr marL="1143000" indent="-228600">
              <a:defRPr sz="3800" b="1">
                <a:solidFill>
                  <a:schemeClr val="tx1"/>
                </a:solidFill>
                <a:latin typeface="Californian FB" pitchFamily="18" charset="0"/>
              </a:defRPr>
            </a:lvl3pPr>
            <a:lvl4pPr marL="1600200" indent="-228600">
              <a:defRPr sz="3800" b="1">
                <a:solidFill>
                  <a:schemeClr val="tx1"/>
                </a:solidFill>
                <a:latin typeface="Californian FB" pitchFamily="18" charset="0"/>
              </a:defRPr>
            </a:lvl4pPr>
            <a:lvl5pPr marL="2057400" indent="-228600">
              <a:defRPr sz="3800" b="1">
                <a:solidFill>
                  <a:schemeClr val="tx1"/>
                </a:solidFill>
                <a:latin typeface="Californian FB" pitchFamily="18" charset="0"/>
              </a:defRPr>
            </a:lvl5pPr>
            <a:lvl6pPr marL="2514600" indent="-228600" eaLnBrk="0" fontAlgn="base" hangingPunct="0">
              <a:spcBef>
                <a:spcPct val="0"/>
              </a:spcBef>
              <a:spcAft>
                <a:spcPct val="0"/>
              </a:spcAft>
              <a:defRPr sz="3800" b="1">
                <a:solidFill>
                  <a:schemeClr val="tx1"/>
                </a:solidFill>
                <a:latin typeface="Californian FB" pitchFamily="18" charset="0"/>
              </a:defRPr>
            </a:lvl6pPr>
            <a:lvl7pPr marL="2971800" indent="-228600" eaLnBrk="0" fontAlgn="base" hangingPunct="0">
              <a:spcBef>
                <a:spcPct val="0"/>
              </a:spcBef>
              <a:spcAft>
                <a:spcPct val="0"/>
              </a:spcAft>
              <a:defRPr sz="3800" b="1">
                <a:solidFill>
                  <a:schemeClr val="tx1"/>
                </a:solidFill>
                <a:latin typeface="Californian FB" pitchFamily="18" charset="0"/>
              </a:defRPr>
            </a:lvl7pPr>
            <a:lvl8pPr marL="3429000" indent="-228600" eaLnBrk="0" fontAlgn="base" hangingPunct="0">
              <a:spcBef>
                <a:spcPct val="0"/>
              </a:spcBef>
              <a:spcAft>
                <a:spcPct val="0"/>
              </a:spcAft>
              <a:defRPr sz="3800" b="1">
                <a:solidFill>
                  <a:schemeClr val="tx1"/>
                </a:solidFill>
                <a:latin typeface="Californian FB" pitchFamily="18" charset="0"/>
              </a:defRPr>
            </a:lvl8pPr>
            <a:lvl9pPr marL="3886200" indent="-228600" eaLnBrk="0" fontAlgn="base" hangingPunct="0">
              <a:spcBef>
                <a:spcPct val="0"/>
              </a:spcBef>
              <a:spcAft>
                <a:spcPct val="0"/>
              </a:spcAft>
              <a:defRPr sz="3800" b="1">
                <a:solidFill>
                  <a:schemeClr val="tx1"/>
                </a:solidFill>
                <a:latin typeface="Californian FB" pitchFamily="18" charset="0"/>
              </a:defRPr>
            </a:lvl9pPr>
          </a:lstStyle>
          <a:p>
            <a:pPr algn="ctr" eaLnBrk="1" hangingPunct="1"/>
            <a:endParaRPr kumimoji="1" lang="en-US" altLang="en-US" sz="2900" b="0">
              <a:latin typeface="Tahoma" pitchFamily="34" charset="0"/>
            </a:endParaRPr>
          </a:p>
        </p:txBody>
      </p:sp>
      <p:sp>
        <p:nvSpPr>
          <p:cNvPr id="65544" name="Rectangle 7"/>
          <p:cNvSpPr>
            <a:spLocks noChangeArrowheads="1"/>
          </p:cNvSpPr>
          <p:nvPr/>
        </p:nvSpPr>
        <p:spPr bwMode="gray">
          <a:xfrm>
            <a:off x="932062" y="1"/>
            <a:ext cx="42153"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833" tIns="54416" rIns="108833" bIns="54416" anchor="ctr"/>
          <a:lstStyle>
            <a:lvl1pPr>
              <a:defRPr sz="3800" b="1">
                <a:solidFill>
                  <a:schemeClr val="tx1"/>
                </a:solidFill>
                <a:latin typeface="Californian FB" pitchFamily="18" charset="0"/>
              </a:defRPr>
            </a:lvl1pPr>
            <a:lvl2pPr marL="742950" indent="-285750">
              <a:defRPr sz="3800" b="1">
                <a:solidFill>
                  <a:schemeClr val="tx1"/>
                </a:solidFill>
                <a:latin typeface="Californian FB" pitchFamily="18" charset="0"/>
              </a:defRPr>
            </a:lvl2pPr>
            <a:lvl3pPr marL="1143000" indent="-228600">
              <a:defRPr sz="3800" b="1">
                <a:solidFill>
                  <a:schemeClr val="tx1"/>
                </a:solidFill>
                <a:latin typeface="Californian FB" pitchFamily="18" charset="0"/>
              </a:defRPr>
            </a:lvl3pPr>
            <a:lvl4pPr marL="1600200" indent="-228600">
              <a:defRPr sz="3800" b="1">
                <a:solidFill>
                  <a:schemeClr val="tx1"/>
                </a:solidFill>
                <a:latin typeface="Californian FB" pitchFamily="18" charset="0"/>
              </a:defRPr>
            </a:lvl4pPr>
            <a:lvl5pPr marL="2057400" indent="-228600">
              <a:defRPr sz="3800" b="1">
                <a:solidFill>
                  <a:schemeClr val="tx1"/>
                </a:solidFill>
                <a:latin typeface="Californian FB" pitchFamily="18" charset="0"/>
              </a:defRPr>
            </a:lvl5pPr>
            <a:lvl6pPr marL="2514600" indent="-228600" eaLnBrk="0" fontAlgn="base" hangingPunct="0">
              <a:spcBef>
                <a:spcPct val="0"/>
              </a:spcBef>
              <a:spcAft>
                <a:spcPct val="0"/>
              </a:spcAft>
              <a:defRPr sz="3800" b="1">
                <a:solidFill>
                  <a:schemeClr val="tx1"/>
                </a:solidFill>
                <a:latin typeface="Californian FB" pitchFamily="18" charset="0"/>
              </a:defRPr>
            </a:lvl6pPr>
            <a:lvl7pPr marL="2971800" indent="-228600" eaLnBrk="0" fontAlgn="base" hangingPunct="0">
              <a:spcBef>
                <a:spcPct val="0"/>
              </a:spcBef>
              <a:spcAft>
                <a:spcPct val="0"/>
              </a:spcAft>
              <a:defRPr sz="3800" b="1">
                <a:solidFill>
                  <a:schemeClr val="tx1"/>
                </a:solidFill>
                <a:latin typeface="Californian FB" pitchFamily="18" charset="0"/>
              </a:defRPr>
            </a:lvl7pPr>
            <a:lvl8pPr marL="3429000" indent="-228600" eaLnBrk="0" fontAlgn="base" hangingPunct="0">
              <a:spcBef>
                <a:spcPct val="0"/>
              </a:spcBef>
              <a:spcAft>
                <a:spcPct val="0"/>
              </a:spcAft>
              <a:defRPr sz="3800" b="1">
                <a:solidFill>
                  <a:schemeClr val="tx1"/>
                </a:solidFill>
                <a:latin typeface="Californian FB" pitchFamily="18" charset="0"/>
              </a:defRPr>
            </a:lvl8pPr>
            <a:lvl9pPr marL="3886200" indent="-228600" eaLnBrk="0" fontAlgn="base" hangingPunct="0">
              <a:spcBef>
                <a:spcPct val="0"/>
              </a:spcBef>
              <a:spcAft>
                <a:spcPct val="0"/>
              </a:spcAft>
              <a:defRPr sz="3800" b="1">
                <a:solidFill>
                  <a:schemeClr val="tx1"/>
                </a:solidFill>
                <a:latin typeface="Californian FB" pitchFamily="18" charset="0"/>
              </a:defRPr>
            </a:lvl9pPr>
          </a:lstStyle>
          <a:p>
            <a:pPr algn="ctr" eaLnBrk="1" hangingPunct="1"/>
            <a:endParaRPr kumimoji="1" lang="en-US" altLang="en-US" sz="2900" b="0">
              <a:latin typeface="Tahoma" pitchFamily="34" charset="0"/>
            </a:endParaRPr>
          </a:p>
        </p:txBody>
      </p:sp>
      <p:sp>
        <p:nvSpPr>
          <p:cNvPr id="65545" name="Rectangle 8"/>
          <p:cNvSpPr>
            <a:spLocks noChangeArrowheads="1"/>
          </p:cNvSpPr>
          <p:nvPr/>
        </p:nvSpPr>
        <p:spPr bwMode="gray">
          <a:xfrm>
            <a:off x="580782" y="533400"/>
            <a:ext cx="10783496"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833" tIns="54416" rIns="108833" bIns="54416" anchor="ctr"/>
          <a:lstStyle>
            <a:lvl1pPr>
              <a:defRPr sz="3800" b="1">
                <a:solidFill>
                  <a:schemeClr val="tx1"/>
                </a:solidFill>
                <a:latin typeface="Californian FB" pitchFamily="18" charset="0"/>
              </a:defRPr>
            </a:lvl1pPr>
            <a:lvl2pPr marL="742950" indent="-285750">
              <a:defRPr sz="3800" b="1">
                <a:solidFill>
                  <a:schemeClr val="tx1"/>
                </a:solidFill>
                <a:latin typeface="Californian FB" pitchFamily="18" charset="0"/>
              </a:defRPr>
            </a:lvl2pPr>
            <a:lvl3pPr marL="1143000" indent="-228600">
              <a:defRPr sz="3800" b="1">
                <a:solidFill>
                  <a:schemeClr val="tx1"/>
                </a:solidFill>
                <a:latin typeface="Californian FB" pitchFamily="18" charset="0"/>
              </a:defRPr>
            </a:lvl3pPr>
            <a:lvl4pPr marL="1600200" indent="-228600">
              <a:defRPr sz="3800" b="1">
                <a:solidFill>
                  <a:schemeClr val="tx1"/>
                </a:solidFill>
                <a:latin typeface="Californian FB" pitchFamily="18" charset="0"/>
              </a:defRPr>
            </a:lvl4pPr>
            <a:lvl5pPr marL="2057400" indent="-228600">
              <a:defRPr sz="3800" b="1">
                <a:solidFill>
                  <a:schemeClr val="tx1"/>
                </a:solidFill>
                <a:latin typeface="Californian FB" pitchFamily="18" charset="0"/>
              </a:defRPr>
            </a:lvl5pPr>
            <a:lvl6pPr marL="2514600" indent="-228600" eaLnBrk="0" fontAlgn="base" hangingPunct="0">
              <a:spcBef>
                <a:spcPct val="0"/>
              </a:spcBef>
              <a:spcAft>
                <a:spcPct val="0"/>
              </a:spcAft>
              <a:defRPr sz="3800" b="1">
                <a:solidFill>
                  <a:schemeClr val="tx1"/>
                </a:solidFill>
                <a:latin typeface="Californian FB" pitchFamily="18" charset="0"/>
              </a:defRPr>
            </a:lvl6pPr>
            <a:lvl7pPr marL="2971800" indent="-228600" eaLnBrk="0" fontAlgn="base" hangingPunct="0">
              <a:spcBef>
                <a:spcPct val="0"/>
              </a:spcBef>
              <a:spcAft>
                <a:spcPct val="0"/>
              </a:spcAft>
              <a:defRPr sz="3800" b="1">
                <a:solidFill>
                  <a:schemeClr val="tx1"/>
                </a:solidFill>
                <a:latin typeface="Californian FB" pitchFamily="18" charset="0"/>
              </a:defRPr>
            </a:lvl7pPr>
            <a:lvl8pPr marL="3429000" indent="-228600" eaLnBrk="0" fontAlgn="base" hangingPunct="0">
              <a:spcBef>
                <a:spcPct val="0"/>
              </a:spcBef>
              <a:spcAft>
                <a:spcPct val="0"/>
              </a:spcAft>
              <a:defRPr sz="3800" b="1">
                <a:solidFill>
                  <a:schemeClr val="tx1"/>
                </a:solidFill>
                <a:latin typeface="Californian FB" pitchFamily="18" charset="0"/>
              </a:defRPr>
            </a:lvl8pPr>
            <a:lvl9pPr marL="3886200" indent="-228600" eaLnBrk="0" fontAlgn="base" hangingPunct="0">
              <a:spcBef>
                <a:spcPct val="0"/>
              </a:spcBef>
              <a:spcAft>
                <a:spcPct val="0"/>
              </a:spcAft>
              <a:defRPr sz="3800" b="1">
                <a:solidFill>
                  <a:schemeClr val="tx1"/>
                </a:solidFill>
                <a:latin typeface="Californian FB" pitchFamily="18" charset="0"/>
              </a:defRPr>
            </a:lvl9pPr>
          </a:lstStyle>
          <a:p>
            <a:pPr algn="ctr" eaLnBrk="1" hangingPunct="1"/>
            <a:endParaRPr kumimoji="1" lang="en-US" altLang="en-US" sz="2900" b="0">
              <a:latin typeface="Tahoma" pitchFamily="34" charset="0"/>
            </a:endParaRPr>
          </a:p>
        </p:txBody>
      </p:sp>
      <p:sp>
        <p:nvSpPr>
          <p:cNvPr id="65547" name="Text Box 11"/>
          <p:cNvSpPr txBox="1">
            <a:spLocks noChangeArrowheads="1"/>
          </p:cNvSpPr>
          <p:nvPr/>
        </p:nvSpPr>
        <p:spPr bwMode="auto">
          <a:xfrm>
            <a:off x="1829775" y="533401"/>
            <a:ext cx="3473888" cy="479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833" tIns="54416" rIns="108833" bIns="54416">
            <a:spAutoFit/>
          </a:bodyPr>
          <a:lstStyle>
            <a:lvl1pPr>
              <a:defRPr sz="3800" b="1">
                <a:solidFill>
                  <a:schemeClr val="tx1"/>
                </a:solidFill>
                <a:latin typeface="Californian FB" pitchFamily="18" charset="0"/>
              </a:defRPr>
            </a:lvl1pPr>
            <a:lvl2pPr marL="742950" indent="-285750">
              <a:defRPr sz="3800" b="1">
                <a:solidFill>
                  <a:schemeClr val="tx1"/>
                </a:solidFill>
                <a:latin typeface="Californian FB" pitchFamily="18" charset="0"/>
              </a:defRPr>
            </a:lvl2pPr>
            <a:lvl3pPr marL="1143000" indent="-228600">
              <a:defRPr sz="3800" b="1">
                <a:solidFill>
                  <a:schemeClr val="tx1"/>
                </a:solidFill>
                <a:latin typeface="Californian FB" pitchFamily="18" charset="0"/>
              </a:defRPr>
            </a:lvl3pPr>
            <a:lvl4pPr marL="1600200" indent="-228600">
              <a:defRPr sz="3800" b="1">
                <a:solidFill>
                  <a:schemeClr val="tx1"/>
                </a:solidFill>
                <a:latin typeface="Californian FB" pitchFamily="18" charset="0"/>
              </a:defRPr>
            </a:lvl4pPr>
            <a:lvl5pPr marL="2057400" indent="-228600">
              <a:defRPr sz="3800" b="1">
                <a:solidFill>
                  <a:schemeClr val="tx1"/>
                </a:solidFill>
                <a:latin typeface="Californian FB" pitchFamily="18" charset="0"/>
              </a:defRPr>
            </a:lvl5pPr>
            <a:lvl6pPr marL="2514600" indent="-228600" eaLnBrk="0" fontAlgn="base" hangingPunct="0">
              <a:spcBef>
                <a:spcPct val="0"/>
              </a:spcBef>
              <a:spcAft>
                <a:spcPct val="0"/>
              </a:spcAft>
              <a:defRPr sz="3800" b="1">
                <a:solidFill>
                  <a:schemeClr val="tx1"/>
                </a:solidFill>
                <a:latin typeface="Californian FB" pitchFamily="18" charset="0"/>
              </a:defRPr>
            </a:lvl6pPr>
            <a:lvl7pPr marL="2971800" indent="-228600" eaLnBrk="0" fontAlgn="base" hangingPunct="0">
              <a:spcBef>
                <a:spcPct val="0"/>
              </a:spcBef>
              <a:spcAft>
                <a:spcPct val="0"/>
              </a:spcAft>
              <a:defRPr sz="3800" b="1">
                <a:solidFill>
                  <a:schemeClr val="tx1"/>
                </a:solidFill>
                <a:latin typeface="Californian FB" pitchFamily="18" charset="0"/>
              </a:defRPr>
            </a:lvl7pPr>
            <a:lvl8pPr marL="3429000" indent="-228600" eaLnBrk="0" fontAlgn="base" hangingPunct="0">
              <a:spcBef>
                <a:spcPct val="0"/>
              </a:spcBef>
              <a:spcAft>
                <a:spcPct val="0"/>
              </a:spcAft>
              <a:defRPr sz="3800" b="1">
                <a:solidFill>
                  <a:schemeClr val="tx1"/>
                </a:solidFill>
                <a:latin typeface="Californian FB" pitchFamily="18" charset="0"/>
              </a:defRPr>
            </a:lvl8pPr>
            <a:lvl9pPr marL="3886200" indent="-228600" eaLnBrk="0" fontAlgn="base" hangingPunct="0">
              <a:spcBef>
                <a:spcPct val="0"/>
              </a:spcBef>
              <a:spcAft>
                <a:spcPct val="0"/>
              </a:spcAft>
              <a:defRPr sz="3800" b="1">
                <a:solidFill>
                  <a:schemeClr val="tx1"/>
                </a:solidFill>
                <a:latin typeface="Californian FB" pitchFamily="18" charset="0"/>
              </a:defRPr>
            </a:lvl9pPr>
          </a:lstStyle>
          <a:p>
            <a:r>
              <a:rPr lang="en-US" altLang="en-US" sz="2400" i="1" dirty="0">
                <a:latin typeface="Times New Roman" pitchFamily="18" charset="0"/>
              </a:rPr>
              <a:t>Man-in-the-middle attack</a:t>
            </a:r>
          </a:p>
        </p:txBody>
      </p:sp>
      <p:pic>
        <p:nvPicPr>
          <p:cNvPr id="65548"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5981" y="1227138"/>
            <a:ext cx="8002924" cy="5326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93736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800" b="1">
                <a:solidFill>
                  <a:schemeClr val="tx1"/>
                </a:solidFill>
                <a:latin typeface="Californian FB" pitchFamily="18" charset="0"/>
              </a:defRPr>
            </a:lvl1pPr>
            <a:lvl2pPr marL="884238" indent="-339725">
              <a:defRPr sz="3800" b="1">
                <a:solidFill>
                  <a:schemeClr val="tx1"/>
                </a:solidFill>
                <a:latin typeface="Californian FB" pitchFamily="18" charset="0"/>
              </a:defRPr>
            </a:lvl2pPr>
            <a:lvl3pPr marL="1358900" indent="-271463">
              <a:defRPr sz="3800" b="1">
                <a:solidFill>
                  <a:schemeClr val="tx1"/>
                </a:solidFill>
                <a:latin typeface="Californian FB" pitchFamily="18" charset="0"/>
              </a:defRPr>
            </a:lvl3pPr>
            <a:lvl4pPr marL="1903413" indent="-271463">
              <a:defRPr sz="3800" b="1">
                <a:solidFill>
                  <a:schemeClr val="tx1"/>
                </a:solidFill>
                <a:latin typeface="Californian FB" pitchFamily="18" charset="0"/>
              </a:defRPr>
            </a:lvl4pPr>
            <a:lvl5pPr marL="2447925" indent="-271463">
              <a:defRPr sz="3800" b="1">
                <a:solidFill>
                  <a:schemeClr val="tx1"/>
                </a:solidFill>
                <a:latin typeface="Californian FB" pitchFamily="18" charset="0"/>
              </a:defRPr>
            </a:lvl5pPr>
            <a:lvl6pPr marL="2905125" indent="-271463" eaLnBrk="0" fontAlgn="base" hangingPunct="0">
              <a:spcBef>
                <a:spcPct val="0"/>
              </a:spcBef>
              <a:spcAft>
                <a:spcPct val="0"/>
              </a:spcAft>
              <a:defRPr sz="3800" b="1">
                <a:solidFill>
                  <a:schemeClr val="tx1"/>
                </a:solidFill>
                <a:latin typeface="Californian FB" pitchFamily="18" charset="0"/>
              </a:defRPr>
            </a:lvl6pPr>
            <a:lvl7pPr marL="3362325" indent="-271463" eaLnBrk="0" fontAlgn="base" hangingPunct="0">
              <a:spcBef>
                <a:spcPct val="0"/>
              </a:spcBef>
              <a:spcAft>
                <a:spcPct val="0"/>
              </a:spcAft>
              <a:defRPr sz="3800" b="1">
                <a:solidFill>
                  <a:schemeClr val="tx1"/>
                </a:solidFill>
                <a:latin typeface="Californian FB" pitchFamily="18" charset="0"/>
              </a:defRPr>
            </a:lvl7pPr>
            <a:lvl8pPr marL="3819525" indent="-271463" eaLnBrk="0" fontAlgn="base" hangingPunct="0">
              <a:spcBef>
                <a:spcPct val="0"/>
              </a:spcBef>
              <a:spcAft>
                <a:spcPct val="0"/>
              </a:spcAft>
              <a:defRPr sz="3800" b="1">
                <a:solidFill>
                  <a:schemeClr val="tx1"/>
                </a:solidFill>
                <a:latin typeface="Californian FB" pitchFamily="18" charset="0"/>
              </a:defRPr>
            </a:lvl8pPr>
            <a:lvl9pPr marL="4276725" indent="-271463" eaLnBrk="0" fontAlgn="base" hangingPunct="0">
              <a:spcBef>
                <a:spcPct val="0"/>
              </a:spcBef>
              <a:spcAft>
                <a:spcPct val="0"/>
              </a:spcAft>
              <a:defRPr sz="3800" b="1">
                <a:solidFill>
                  <a:schemeClr val="tx1"/>
                </a:solidFill>
                <a:latin typeface="Californian FB" pitchFamily="18" charset="0"/>
              </a:defRPr>
            </a:lvl9pPr>
          </a:lstStyle>
          <a:p>
            <a:r>
              <a:rPr lang="en-US" altLang="en-US" sz="1500">
                <a:solidFill>
                  <a:schemeClr val="bg2"/>
                </a:solidFill>
                <a:latin typeface="Arial" charset="0"/>
              </a:rPr>
              <a:t>15.</a:t>
            </a:r>
            <a:fld id="{5A425D6A-6EB5-46A7-A673-975AD5068ABD}" type="slidenum">
              <a:rPr lang="en-US" altLang="en-US" sz="1500" smtClean="0">
                <a:solidFill>
                  <a:schemeClr val="bg2"/>
                </a:solidFill>
                <a:latin typeface="Arial" charset="0"/>
              </a:rPr>
              <a:pPr/>
              <a:t>83</a:t>
            </a:fld>
            <a:endParaRPr lang="en-US" altLang="en-US" sz="1500">
              <a:solidFill>
                <a:schemeClr val="bg2"/>
              </a:solidFill>
              <a:latin typeface="Arial" charset="0"/>
            </a:endParaRPr>
          </a:p>
        </p:txBody>
      </p:sp>
      <p:sp>
        <p:nvSpPr>
          <p:cNvPr id="66563" name="Rectangle 2"/>
          <p:cNvSpPr>
            <a:spLocks noChangeArrowheads="1"/>
          </p:cNvSpPr>
          <p:nvPr/>
        </p:nvSpPr>
        <p:spPr bwMode="ltGray">
          <a:xfrm>
            <a:off x="480862" y="107951"/>
            <a:ext cx="574537"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833" tIns="54416" rIns="108833" bIns="54416" anchor="ctr"/>
          <a:lstStyle>
            <a:lvl1pPr>
              <a:defRPr sz="3800" b="1">
                <a:solidFill>
                  <a:schemeClr val="tx1"/>
                </a:solidFill>
                <a:latin typeface="Californian FB" pitchFamily="18" charset="0"/>
              </a:defRPr>
            </a:lvl1pPr>
            <a:lvl2pPr marL="742950" indent="-285750">
              <a:defRPr sz="3800" b="1">
                <a:solidFill>
                  <a:schemeClr val="tx1"/>
                </a:solidFill>
                <a:latin typeface="Californian FB" pitchFamily="18" charset="0"/>
              </a:defRPr>
            </a:lvl2pPr>
            <a:lvl3pPr marL="1143000" indent="-228600">
              <a:defRPr sz="3800" b="1">
                <a:solidFill>
                  <a:schemeClr val="tx1"/>
                </a:solidFill>
                <a:latin typeface="Californian FB" pitchFamily="18" charset="0"/>
              </a:defRPr>
            </a:lvl3pPr>
            <a:lvl4pPr marL="1600200" indent="-228600">
              <a:defRPr sz="3800" b="1">
                <a:solidFill>
                  <a:schemeClr val="tx1"/>
                </a:solidFill>
                <a:latin typeface="Californian FB" pitchFamily="18" charset="0"/>
              </a:defRPr>
            </a:lvl4pPr>
            <a:lvl5pPr marL="2057400" indent="-228600">
              <a:defRPr sz="3800" b="1">
                <a:solidFill>
                  <a:schemeClr val="tx1"/>
                </a:solidFill>
                <a:latin typeface="Californian FB" pitchFamily="18" charset="0"/>
              </a:defRPr>
            </a:lvl5pPr>
            <a:lvl6pPr marL="2514600" indent="-228600" eaLnBrk="0" fontAlgn="base" hangingPunct="0">
              <a:spcBef>
                <a:spcPct val="0"/>
              </a:spcBef>
              <a:spcAft>
                <a:spcPct val="0"/>
              </a:spcAft>
              <a:defRPr sz="3800" b="1">
                <a:solidFill>
                  <a:schemeClr val="tx1"/>
                </a:solidFill>
                <a:latin typeface="Californian FB" pitchFamily="18" charset="0"/>
              </a:defRPr>
            </a:lvl6pPr>
            <a:lvl7pPr marL="2971800" indent="-228600" eaLnBrk="0" fontAlgn="base" hangingPunct="0">
              <a:spcBef>
                <a:spcPct val="0"/>
              </a:spcBef>
              <a:spcAft>
                <a:spcPct val="0"/>
              </a:spcAft>
              <a:defRPr sz="3800" b="1">
                <a:solidFill>
                  <a:schemeClr val="tx1"/>
                </a:solidFill>
                <a:latin typeface="Californian FB" pitchFamily="18" charset="0"/>
              </a:defRPr>
            </a:lvl7pPr>
            <a:lvl8pPr marL="3429000" indent="-228600" eaLnBrk="0" fontAlgn="base" hangingPunct="0">
              <a:spcBef>
                <a:spcPct val="0"/>
              </a:spcBef>
              <a:spcAft>
                <a:spcPct val="0"/>
              </a:spcAft>
              <a:defRPr sz="3800" b="1">
                <a:solidFill>
                  <a:schemeClr val="tx1"/>
                </a:solidFill>
                <a:latin typeface="Californian FB" pitchFamily="18" charset="0"/>
              </a:defRPr>
            </a:lvl8pPr>
            <a:lvl9pPr marL="3886200" indent="-228600" eaLnBrk="0" fontAlgn="base" hangingPunct="0">
              <a:spcBef>
                <a:spcPct val="0"/>
              </a:spcBef>
              <a:spcAft>
                <a:spcPct val="0"/>
              </a:spcAft>
              <a:defRPr sz="3800" b="1">
                <a:solidFill>
                  <a:schemeClr val="tx1"/>
                </a:solidFill>
                <a:latin typeface="Californian FB" pitchFamily="18" charset="0"/>
              </a:defRPr>
            </a:lvl9pPr>
          </a:lstStyle>
          <a:p>
            <a:pPr algn="ctr" eaLnBrk="1" hangingPunct="1"/>
            <a:endParaRPr kumimoji="1" lang="en-US" altLang="en-US" sz="2900" b="0">
              <a:latin typeface="Tahoma" pitchFamily="34" charset="0"/>
            </a:endParaRPr>
          </a:p>
        </p:txBody>
      </p:sp>
      <p:sp>
        <p:nvSpPr>
          <p:cNvPr id="66564" name="Rectangle 3"/>
          <p:cNvSpPr>
            <a:spLocks noChangeArrowheads="1"/>
          </p:cNvSpPr>
          <p:nvPr/>
        </p:nvSpPr>
        <p:spPr bwMode="ltGray">
          <a:xfrm>
            <a:off x="982021" y="107951"/>
            <a:ext cx="43090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833" tIns="54416" rIns="108833" bIns="54416" anchor="ctr"/>
          <a:lstStyle>
            <a:lvl1pPr>
              <a:defRPr sz="3800" b="1">
                <a:solidFill>
                  <a:schemeClr val="tx1"/>
                </a:solidFill>
                <a:latin typeface="Californian FB" pitchFamily="18" charset="0"/>
              </a:defRPr>
            </a:lvl1pPr>
            <a:lvl2pPr marL="742950" indent="-285750">
              <a:defRPr sz="3800" b="1">
                <a:solidFill>
                  <a:schemeClr val="tx1"/>
                </a:solidFill>
                <a:latin typeface="Californian FB" pitchFamily="18" charset="0"/>
              </a:defRPr>
            </a:lvl2pPr>
            <a:lvl3pPr marL="1143000" indent="-228600">
              <a:defRPr sz="3800" b="1">
                <a:solidFill>
                  <a:schemeClr val="tx1"/>
                </a:solidFill>
                <a:latin typeface="Californian FB" pitchFamily="18" charset="0"/>
              </a:defRPr>
            </a:lvl3pPr>
            <a:lvl4pPr marL="1600200" indent="-228600">
              <a:defRPr sz="3800" b="1">
                <a:solidFill>
                  <a:schemeClr val="tx1"/>
                </a:solidFill>
                <a:latin typeface="Californian FB" pitchFamily="18" charset="0"/>
              </a:defRPr>
            </a:lvl4pPr>
            <a:lvl5pPr marL="2057400" indent="-228600">
              <a:defRPr sz="3800" b="1">
                <a:solidFill>
                  <a:schemeClr val="tx1"/>
                </a:solidFill>
                <a:latin typeface="Californian FB" pitchFamily="18" charset="0"/>
              </a:defRPr>
            </a:lvl5pPr>
            <a:lvl6pPr marL="2514600" indent="-228600" eaLnBrk="0" fontAlgn="base" hangingPunct="0">
              <a:spcBef>
                <a:spcPct val="0"/>
              </a:spcBef>
              <a:spcAft>
                <a:spcPct val="0"/>
              </a:spcAft>
              <a:defRPr sz="3800" b="1">
                <a:solidFill>
                  <a:schemeClr val="tx1"/>
                </a:solidFill>
                <a:latin typeface="Californian FB" pitchFamily="18" charset="0"/>
              </a:defRPr>
            </a:lvl6pPr>
            <a:lvl7pPr marL="2971800" indent="-228600" eaLnBrk="0" fontAlgn="base" hangingPunct="0">
              <a:spcBef>
                <a:spcPct val="0"/>
              </a:spcBef>
              <a:spcAft>
                <a:spcPct val="0"/>
              </a:spcAft>
              <a:defRPr sz="3800" b="1">
                <a:solidFill>
                  <a:schemeClr val="tx1"/>
                </a:solidFill>
                <a:latin typeface="Californian FB" pitchFamily="18" charset="0"/>
              </a:defRPr>
            </a:lvl7pPr>
            <a:lvl8pPr marL="3429000" indent="-228600" eaLnBrk="0" fontAlgn="base" hangingPunct="0">
              <a:spcBef>
                <a:spcPct val="0"/>
              </a:spcBef>
              <a:spcAft>
                <a:spcPct val="0"/>
              </a:spcAft>
              <a:defRPr sz="3800" b="1">
                <a:solidFill>
                  <a:schemeClr val="tx1"/>
                </a:solidFill>
                <a:latin typeface="Californian FB" pitchFamily="18" charset="0"/>
              </a:defRPr>
            </a:lvl8pPr>
            <a:lvl9pPr marL="3886200" indent="-228600" eaLnBrk="0" fontAlgn="base" hangingPunct="0">
              <a:spcBef>
                <a:spcPct val="0"/>
              </a:spcBef>
              <a:spcAft>
                <a:spcPct val="0"/>
              </a:spcAft>
              <a:defRPr sz="3800" b="1">
                <a:solidFill>
                  <a:schemeClr val="tx1"/>
                </a:solidFill>
                <a:latin typeface="Californian FB" pitchFamily="18" charset="0"/>
              </a:defRPr>
            </a:lvl9pPr>
          </a:lstStyle>
          <a:p>
            <a:pPr algn="ctr" eaLnBrk="1" hangingPunct="1"/>
            <a:endParaRPr kumimoji="1" lang="en-US" altLang="en-US" sz="2900" b="0">
              <a:latin typeface="Tahoma" pitchFamily="34" charset="0"/>
            </a:endParaRPr>
          </a:p>
        </p:txBody>
      </p:sp>
      <p:sp>
        <p:nvSpPr>
          <p:cNvPr id="66565" name="Rectangle 4"/>
          <p:cNvSpPr>
            <a:spLocks noChangeArrowheads="1"/>
          </p:cNvSpPr>
          <p:nvPr/>
        </p:nvSpPr>
        <p:spPr bwMode="ltGray">
          <a:xfrm>
            <a:off x="643232" y="530226"/>
            <a:ext cx="552680"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833" tIns="54416" rIns="108833" bIns="54416" anchor="ctr"/>
          <a:lstStyle>
            <a:lvl1pPr>
              <a:defRPr sz="3800" b="1">
                <a:solidFill>
                  <a:schemeClr val="tx1"/>
                </a:solidFill>
                <a:latin typeface="Californian FB" pitchFamily="18" charset="0"/>
              </a:defRPr>
            </a:lvl1pPr>
            <a:lvl2pPr marL="742950" indent="-285750">
              <a:defRPr sz="3800" b="1">
                <a:solidFill>
                  <a:schemeClr val="tx1"/>
                </a:solidFill>
                <a:latin typeface="Californian FB" pitchFamily="18" charset="0"/>
              </a:defRPr>
            </a:lvl2pPr>
            <a:lvl3pPr marL="1143000" indent="-228600">
              <a:defRPr sz="3800" b="1">
                <a:solidFill>
                  <a:schemeClr val="tx1"/>
                </a:solidFill>
                <a:latin typeface="Californian FB" pitchFamily="18" charset="0"/>
              </a:defRPr>
            </a:lvl3pPr>
            <a:lvl4pPr marL="1600200" indent="-228600">
              <a:defRPr sz="3800" b="1">
                <a:solidFill>
                  <a:schemeClr val="tx1"/>
                </a:solidFill>
                <a:latin typeface="Californian FB" pitchFamily="18" charset="0"/>
              </a:defRPr>
            </a:lvl4pPr>
            <a:lvl5pPr marL="2057400" indent="-228600">
              <a:defRPr sz="3800" b="1">
                <a:solidFill>
                  <a:schemeClr val="tx1"/>
                </a:solidFill>
                <a:latin typeface="Californian FB" pitchFamily="18" charset="0"/>
              </a:defRPr>
            </a:lvl5pPr>
            <a:lvl6pPr marL="2514600" indent="-228600" eaLnBrk="0" fontAlgn="base" hangingPunct="0">
              <a:spcBef>
                <a:spcPct val="0"/>
              </a:spcBef>
              <a:spcAft>
                <a:spcPct val="0"/>
              </a:spcAft>
              <a:defRPr sz="3800" b="1">
                <a:solidFill>
                  <a:schemeClr val="tx1"/>
                </a:solidFill>
                <a:latin typeface="Californian FB" pitchFamily="18" charset="0"/>
              </a:defRPr>
            </a:lvl6pPr>
            <a:lvl7pPr marL="2971800" indent="-228600" eaLnBrk="0" fontAlgn="base" hangingPunct="0">
              <a:spcBef>
                <a:spcPct val="0"/>
              </a:spcBef>
              <a:spcAft>
                <a:spcPct val="0"/>
              </a:spcAft>
              <a:defRPr sz="3800" b="1">
                <a:solidFill>
                  <a:schemeClr val="tx1"/>
                </a:solidFill>
                <a:latin typeface="Californian FB" pitchFamily="18" charset="0"/>
              </a:defRPr>
            </a:lvl7pPr>
            <a:lvl8pPr marL="3429000" indent="-228600" eaLnBrk="0" fontAlgn="base" hangingPunct="0">
              <a:spcBef>
                <a:spcPct val="0"/>
              </a:spcBef>
              <a:spcAft>
                <a:spcPct val="0"/>
              </a:spcAft>
              <a:defRPr sz="3800" b="1">
                <a:solidFill>
                  <a:schemeClr val="tx1"/>
                </a:solidFill>
                <a:latin typeface="Californian FB" pitchFamily="18" charset="0"/>
              </a:defRPr>
            </a:lvl8pPr>
            <a:lvl9pPr marL="3886200" indent="-228600" eaLnBrk="0" fontAlgn="base" hangingPunct="0">
              <a:spcBef>
                <a:spcPct val="0"/>
              </a:spcBef>
              <a:spcAft>
                <a:spcPct val="0"/>
              </a:spcAft>
              <a:defRPr sz="3800" b="1">
                <a:solidFill>
                  <a:schemeClr val="tx1"/>
                </a:solidFill>
                <a:latin typeface="Californian FB" pitchFamily="18" charset="0"/>
              </a:defRPr>
            </a:lvl9pPr>
          </a:lstStyle>
          <a:p>
            <a:pPr algn="ctr" eaLnBrk="1" hangingPunct="1"/>
            <a:endParaRPr kumimoji="1" lang="en-US" altLang="en-US" sz="2900" b="0">
              <a:latin typeface="Tahoma" pitchFamily="34" charset="0"/>
            </a:endParaRPr>
          </a:p>
        </p:txBody>
      </p:sp>
      <p:sp>
        <p:nvSpPr>
          <p:cNvPr id="66566" name="Rectangle 5"/>
          <p:cNvSpPr>
            <a:spLocks noChangeArrowheads="1"/>
          </p:cNvSpPr>
          <p:nvPr/>
        </p:nvSpPr>
        <p:spPr bwMode="ltGray">
          <a:xfrm>
            <a:off x="1127217" y="530226"/>
            <a:ext cx="483985"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833" tIns="54416" rIns="108833" bIns="54416" anchor="ctr"/>
          <a:lstStyle>
            <a:lvl1pPr>
              <a:defRPr sz="3800" b="1">
                <a:solidFill>
                  <a:schemeClr val="tx1"/>
                </a:solidFill>
                <a:latin typeface="Californian FB" pitchFamily="18" charset="0"/>
              </a:defRPr>
            </a:lvl1pPr>
            <a:lvl2pPr marL="742950" indent="-285750">
              <a:defRPr sz="3800" b="1">
                <a:solidFill>
                  <a:schemeClr val="tx1"/>
                </a:solidFill>
                <a:latin typeface="Californian FB" pitchFamily="18" charset="0"/>
              </a:defRPr>
            </a:lvl2pPr>
            <a:lvl3pPr marL="1143000" indent="-228600">
              <a:defRPr sz="3800" b="1">
                <a:solidFill>
                  <a:schemeClr val="tx1"/>
                </a:solidFill>
                <a:latin typeface="Californian FB" pitchFamily="18" charset="0"/>
              </a:defRPr>
            </a:lvl3pPr>
            <a:lvl4pPr marL="1600200" indent="-228600">
              <a:defRPr sz="3800" b="1">
                <a:solidFill>
                  <a:schemeClr val="tx1"/>
                </a:solidFill>
                <a:latin typeface="Californian FB" pitchFamily="18" charset="0"/>
              </a:defRPr>
            </a:lvl4pPr>
            <a:lvl5pPr marL="2057400" indent="-228600">
              <a:defRPr sz="3800" b="1">
                <a:solidFill>
                  <a:schemeClr val="tx1"/>
                </a:solidFill>
                <a:latin typeface="Californian FB" pitchFamily="18" charset="0"/>
              </a:defRPr>
            </a:lvl5pPr>
            <a:lvl6pPr marL="2514600" indent="-228600" eaLnBrk="0" fontAlgn="base" hangingPunct="0">
              <a:spcBef>
                <a:spcPct val="0"/>
              </a:spcBef>
              <a:spcAft>
                <a:spcPct val="0"/>
              </a:spcAft>
              <a:defRPr sz="3800" b="1">
                <a:solidFill>
                  <a:schemeClr val="tx1"/>
                </a:solidFill>
                <a:latin typeface="Californian FB" pitchFamily="18" charset="0"/>
              </a:defRPr>
            </a:lvl6pPr>
            <a:lvl7pPr marL="2971800" indent="-228600" eaLnBrk="0" fontAlgn="base" hangingPunct="0">
              <a:spcBef>
                <a:spcPct val="0"/>
              </a:spcBef>
              <a:spcAft>
                <a:spcPct val="0"/>
              </a:spcAft>
              <a:defRPr sz="3800" b="1">
                <a:solidFill>
                  <a:schemeClr val="tx1"/>
                </a:solidFill>
                <a:latin typeface="Californian FB" pitchFamily="18" charset="0"/>
              </a:defRPr>
            </a:lvl7pPr>
            <a:lvl8pPr marL="3429000" indent="-228600" eaLnBrk="0" fontAlgn="base" hangingPunct="0">
              <a:spcBef>
                <a:spcPct val="0"/>
              </a:spcBef>
              <a:spcAft>
                <a:spcPct val="0"/>
              </a:spcAft>
              <a:defRPr sz="3800" b="1">
                <a:solidFill>
                  <a:schemeClr val="tx1"/>
                </a:solidFill>
                <a:latin typeface="Californian FB" pitchFamily="18" charset="0"/>
              </a:defRPr>
            </a:lvl8pPr>
            <a:lvl9pPr marL="3886200" indent="-228600" eaLnBrk="0" fontAlgn="base" hangingPunct="0">
              <a:spcBef>
                <a:spcPct val="0"/>
              </a:spcBef>
              <a:spcAft>
                <a:spcPct val="0"/>
              </a:spcAft>
              <a:defRPr sz="3800" b="1">
                <a:solidFill>
                  <a:schemeClr val="tx1"/>
                </a:solidFill>
                <a:latin typeface="Californian FB" pitchFamily="18" charset="0"/>
              </a:defRPr>
            </a:lvl9pPr>
          </a:lstStyle>
          <a:p>
            <a:pPr algn="ctr" eaLnBrk="1" hangingPunct="1"/>
            <a:endParaRPr kumimoji="1" lang="en-US" altLang="en-US" sz="2900" b="0">
              <a:latin typeface="Tahoma" pitchFamily="34" charset="0"/>
            </a:endParaRPr>
          </a:p>
        </p:txBody>
      </p:sp>
      <p:sp>
        <p:nvSpPr>
          <p:cNvPr id="66567" name="Rectangle 6"/>
          <p:cNvSpPr>
            <a:spLocks noChangeArrowheads="1"/>
          </p:cNvSpPr>
          <p:nvPr/>
        </p:nvSpPr>
        <p:spPr bwMode="ltGray">
          <a:xfrm>
            <a:off x="99920" y="457201"/>
            <a:ext cx="735345"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833" tIns="54416" rIns="108833" bIns="54416" anchor="ctr"/>
          <a:lstStyle>
            <a:lvl1pPr>
              <a:defRPr sz="3800" b="1">
                <a:solidFill>
                  <a:schemeClr val="tx1"/>
                </a:solidFill>
                <a:latin typeface="Californian FB" pitchFamily="18" charset="0"/>
              </a:defRPr>
            </a:lvl1pPr>
            <a:lvl2pPr marL="742950" indent="-285750">
              <a:defRPr sz="3800" b="1">
                <a:solidFill>
                  <a:schemeClr val="tx1"/>
                </a:solidFill>
                <a:latin typeface="Californian FB" pitchFamily="18" charset="0"/>
              </a:defRPr>
            </a:lvl2pPr>
            <a:lvl3pPr marL="1143000" indent="-228600">
              <a:defRPr sz="3800" b="1">
                <a:solidFill>
                  <a:schemeClr val="tx1"/>
                </a:solidFill>
                <a:latin typeface="Californian FB" pitchFamily="18" charset="0"/>
              </a:defRPr>
            </a:lvl3pPr>
            <a:lvl4pPr marL="1600200" indent="-228600">
              <a:defRPr sz="3800" b="1">
                <a:solidFill>
                  <a:schemeClr val="tx1"/>
                </a:solidFill>
                <a:latin typeface="Californian FB" pitchFamily="18" charset="0"/>
              </a:defRPr>
            </a:lvl4pPr>
            <a:lvl5pPr marL="2057400" indent="-228600">
              <a:defRPr sz="3800" b="1">
                <a:solidFill>
                  <a:schemeClr val="tx1"/>
                </a:solidFill>
                <a:latin typeface="Californian FB" pitchFamily="18" charset="0"/>
              </a:defRPr>
            </a:lvl5pPr>
            <a:lvl6pPr marL="2514600" indent="-228600" eaLnBrk="0" fontAlgn="base" hangingPunct="0">
              <a:spcBef>
                <a:spcPct val="0"/>
              </a:spcBef>
              <a:spcAft>
                <a:spcPct val="0"/>
              </a:spcAft>
              <a:defRPr sz="3800" b="1">
                <a:solidFill>
                  <a:schemeClr val="tx1"/>
                </a:solidFill>
                <a:latin typeface="Californian FB" pitchFamily="18" charset="0"/>
              </a:defRPr>
            </a:lvl6pPr>
            <a:lvl7pPr marL="2971800" indent="-228600" eaLnBrk="0" fontAlgn="base" hangingPunct="0">
              <a:spcBef>
                <a:spcPct val="0"/>
              </a:spcBef>
              <a:spcAft>
                <a:spcPct val="0"/>
              </a:spcAft>
              <a:defRPr sz="3800" b="1">
                <a:solidFill>
                  <a:schemeClr val="tx1"/>
                </a:solidFill>
                <a:latin typeface="Californian FB" pitchFamily="18" charset="0"/>
              </a:defRPr>
            </a:lvl7pPr>
            <a:lvl8pPr marL="3429000" indent="-228600" eaLnBrk="0" fontAlgn="base" hangingPunct="0">
              <a:spcBef>
                <a:spcPct val="0"/>
              </a:spcBef>
              <a:spcAft>
                <a:spcPct val="0"/>
              </a:spcAft>
              <a:defRPr sz="3800" b="1">
                <a:solidFill>
                  <a:schemeClr val="tx1"/>
                </a:solidFill>
                <a:latin typeface="Californian FB" pitchFamily="18" charset="0"/>
              </a:defRPr>
            </a:lvl8pPr>
            <a:lvl9pPr marL="3886200" indent="-228600" eaLnBrk="0" fontAlgn="base" hangingPunct="0">
              <a:spcBef>
                <a:spcPct val="0"/>
              </a:spcBef>
              <a:spcAft>
                <a:spcPct val="0"/>
              </a:spcAft>
              <a:defRPr sz="3800" b="1">
                <a:solidFill>
                  <a:schemeClr val="tx1"/>
                </a:solidFill>
                <a:latin typeface="Californian FB" pitchFamily="18" charset="0"/>
              </a:defRPr>
            </a:lvl9pPr>
          </a:lstStyle>
          <a:p>
            <a:pPr algn="ctr" eaLnBrk="1" hangingPunct="1"/>
            <a:endParaRPr kumimoji="1" lang="en-US" altLang="en-US" sz="2900" b="0">
              <a:latin typeface="Tahoma" pitchFamily="34" charset="0"/>
            </a:endParaRPr>
          </a:p>
        </p:txBody>
      </p:sp>
      <p:sp>
        <p:nvSpPr>
          <p:cNvPr id="66568" name="Rectangle 7"/>
          <p:cNvSpPr>
            <a:spLocks noChangeArrowheads="1"/>
          </p:cNvSpPr>
          <p:nvPr/>
        </p:nvSpPr>
        <p:spPr bwMode="gray">
          <a:xfrm>
            <a:off x="932062" y="1"/>
            <a:ext cx="42153"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833" tIns="54416" rIns="108833" bIns="54416" anchor="ctr"/>
          <a:lstStyle>
            <a:lvl1pPr>
              <a:defRPr sz="3800" b="1">
                <a:solidFill>
                  <a:schemeClr val="tx1"/>
                </a:solidFill>
                <a:latin typeface="Californian FB" pitchFamily="18" charset="0"/>
              </a:defRPr>
            </a:lvl1pPr>
            <a:lvl2pPr marL="742950" indent="-285750">
              <a:defRPr sz="3800" b="1">
                <a:solidFill>
                  <a:schemeClr val="tx1"/>
                </a:solidFill>
                <a:latin typeface="Californian FB" pitchFamily="18" charset="0"/>
              </a:defRPr>
            </a:lvl2pPr>
            <a:lvl3pPr marL="1143000" indent="-228600">
              <a:defRPr sz="3800" b="1">
                <a:solidFill>
                  <a:schemeClr val="tx1"/>
                </a:solidFill>
                <a:latin typeface="Californian FB" pitchFamily="18" charset="0"/>
              </a:defRPr>
            </a:lvl3pPr>
            <a:lvl4pPr marL="1600200" indent="-228600">
              <a:defRPr sz="3800" b="1">
                <a:solidFill>
                  <a:schemeClr val="tx1"/>
                </a:solidFill>
                <a:latin typeface="Californian FB" pitchFamily="18" charset="0"/>
              </a:defRPr>
            </a:lvl4pPr>
            <a:lvl5pPr marL="2057400" indent="-228600">
              <a:defRPr sz="3800" b="1">
                <a:solidFill>
                  <a:schemeClr val="tx1"/>
                </a:solidFill>
                <a:latin typeface="Californian FB" pitchFamily="18" charset="0"/>
              </a:defRPr>
            </a:lvl5pPr>
            <a:lvl6pPr marL="2514600" indent="-228600" eaLnBrk="0" fontAlgn="base" hangingPunct="0">
              <a:spcBef>
                <a:spcPct val="0"/>
              </a:spcBef>
              <a:spcAft>
                <a:spcPct val="0"/>
              </a:spcAft>
              <a:defRPr sz="3800" b="1">
                <a:solidFill>
                  <a:schemeClr val="tx1"/>
                </a:solidFill>
                <a:latin typeface="Californian FB" pitchFamily="18" charset="0"/>
              </a:defRPr>
            </a:lvl6pPr>
            <a:lvl7pPr marL="2971800" indent="-228600" eaLnBrk="0" fontAlgn="base" hangingPunct="0">
              <a:spcBef>
                <a:spcPct val="0"/>
              </a:spcBef>
              <a:spcAft>
                <a:spcPct val="0"/>
              </a:spcAft>
              <a:defRPr sz="3800" b="1">
                <a:solidFill>
                  <a:schemeClr val="tx1"/>
                </a:solidFill>
                <a:latin typeface="Californian FB" pitchFamily="18" charset="0"/>
              </a:defRPr>
            </a:lvl7pPr>
            <a:lvl8pPr marL="3429000" indent="-228600" eaLnBrk="0" fontAlgn="base" hangingPunct="0">
              <a:spcBef>
                <a:spcPct val="0"/>
              </a:spcBef>
              <a:spcAft>
                <a:spcPct val="0"/>
              </a:spcAft>
              <a:defRPr sz="3800" b="1">
                <a:solidFill>
                  <a:schemeClr val="tx1"/>
                </a:solidFill>
                <a:latin typeface="Californian FB" pitchFamily="18" charset="0"/>
              </a:defRPr>
            </a:lvl8pPr>
            <a:lvl9pPr marL="3886200" indent="-228600" eaLnBrk="0" fontAlgn="base" hangingPunct="0">
              <a:spcBef>
                <a:spcPct val="0"/>
              </a:spcBef>
              <a:spcAft>
                <a:spcPct val="0"/>
              </a:spcAft>
              <a:defRPr sz="3800" b="1">
                <a:solidFill>
                  <a:schemeClr val="tx1"/>
                </a:solidFill>
                <a:latin typeface="Californian FB" pitchFamily="18" charset="0"/>
              </a:defRPr>
            </a:lvl9pPr>
          </a:lstStyle>
          <a:p>
            <a:pPr algn="ctr" eaLnBrk="1" hangingPunct="1"/>
            <a:endParaRPr kumimoji="1" lang="en-US" altLang="en-US" sz="2900" b="0">
              <a:latin typeface="Tahoma" pitchFamily="34" charset="0"/>
            </a:endParaRPr>
          </a:p>
        </p:txBody>
      </p:sp>
      <p:sp>
        <p:nvSpPr>
          <p:cNvPr id="66569" name="Rectangle 8"/>
          <p:cNvSpPr>
            <a:spLocks noChangeArrowheads="1"/>
          </p:cNvSpPr>
          <p:nvPr/>
        </p:nvSpPr>
        <p:spPr bwMode="gray">
          <a:xfrm>
            <a:off x="580782" y="533400"/>
            <a:ext cx="10783496"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833" tIns="54416" rIns="108833" bIns="54416" anchor="ctr"/>
          <a:lstStyle>
            <a:lvl1pPr>
              <a:defRPr sz="3800" b="1">
                <a:solidFill>
                  <a:schemeClr val="tx1"/>
                </a:solidFill>
                <a:latin typeface="Californian FB" pitchFamily="18" charset="0"/>
              </a:defRPr>
            </a:lvl1pPr>
            <a:lvl2pPr marL="742950" indent="-285750">
              <a:defRPr sz="3800" b="1">
                <a:solidFill>
                  <a:schemeClr val="tx1"/>
                </a:solidFill>
                <a:latin typeface="Californian FB" pitchFamily="18" charset="0"/>
              </a:defRPr>
            </a:lvl2pPr>
            <a:lvl3pPr marL="1143000" indent="-228600">
              <a:defRPr sz="3800" b="1">
                <a:solidFill>
                  <a:schemeClr val="tx1"/>
                </a:solidFill>
                <a:latin typeface="Californian FB" pitchFamily="18" charset="0"/>
              </a:defRPr>
            </a:lvl3pPr>
            <a:lvl4pPr marL="1600200" indent="-228600">
              <a:defRPr sz="3800" b="1">
                <a:solidFill>
                  <a:schemeClr val="tx1"/>
                </a:solidFill>
                <a:latin typeface="Californian FB" pitchFamily="18" charset="0"/>
              </a:defRPr>
            </a:lvl4pPr>
            <a:lvl5pPr marL="2057400" indent="-228600">
              <a:defRPr sz="3800" b="1">
                <a:solidFill>
                  <a:schemeClr val="tx1"/>
                </a:solidFill>
                <a:latin typeface="Californian FB" pitchFamily="18" charset="0"/>
              </a:defRPr>
            </a:lvl5pPr>
            <a:lvl6pPr marL="2514600" indent="-228600" eaLnBrk="0" fontAlgn="base" hangingPunct="0">
              <a:spcBef>
                <a:spcPct val="0"/>
              </a:spcBef>
              <a:spcAft>
                <a:spcPct val="0"/>
              </a:spcAft>
              <a:defRPr sz="3800" b="1">
                <a:solidFill>
                  <a:schemeClr val="tx1"/>
                </a:solidFill>
                <a:latin typeface="Californian FB" pitchFamily="18" charset="0"/>
              </a:defRPr>
            </a:lvl6pPr>
            <a:lvl7pPr marL="2971800" indent="-228600" eaLnBrk="0" fontAlgn="base" hangingPunct="0">
              <a:spcBef>
                <a:spcPct val="0"/>
              </a:spcBef>
              <a:spcAft>
                <a:spcPct val="0"/>
              </a:spcAft>
              <a:defRPr sz="3800" b="1">
                <a:solidFill>
                  <a:schemeClr val="tx1"/>
                </a:solidFill>
                <a:latin typeface="Californian FB" pitchFamily="18" charset="0"/>
              </a:defRPr>
            </a:lvl7pPr>
            <a:lvl8pPr marL="3429000" indent="-228600" eaLnBrk="0" fontAlgn="base" hangingPunct="0">
              <a:spcBef>
                <a:spcPct val="0"/>
              </a:spcBef>
              <a:spcAft>
                <a:spcPct val="0"/>
              </a:spcAft>
              <a:defRPr sz="3800" b="1">
                <a:solidFill>
                  <a:schemeClr val="tx1"/>
                </a:solidFill>
                <a:latin typeface="Californian FB" pitchFamily="18" charset="0"/>
              </a:defRPr>
            </a:lvl8pPr>
            <a:lvl9pPr marL="3886200" indent="-228600" eaLnBrk="0" fontAlgn="base" hangingPunct="0">
              <a:spcBef>
                <a:spcPct val="0"/>
              </a:spcBef>
              <a:spcAft>
                <a:spcPct val="0"/>
              </a:spcAft>
              <a:defRPr sz="3800" b="1">
                <a:solidFill>
                  <a:schemeClr val="tx1"/>
                </a:solidFill>
                <a:latin typeface="Californian FB" pitchFamily="18" charset="0"/>
              </a:defRPr>
            </a:lvl9pPr>
          </a:lstStyle>
          <a:p>
            <a:pPr algn="ctr" eaLnBrk="1" hangingPunct="1"/>
            <a:endParaRPr kumimoji="1" lang="en-US" altLang="en-US" sz="2900" b="0">
              <a:latin typeface="Tahoma" pitchFamily="34" charset="0"/>
            </a:endParaRPr>
          </a:p>
        </p:txBody>
      </p:sp>
      <p:pic>
        <p:nvPicPr>
          <p:cNvPr id="66571"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4364" y="1122363"/>
            <a:ext cx="8124701" cy="550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572" name="Text Box 12"/>
          <p:cNvSpPr txBox="1">
            <a:spLocks noChangeArrowheads="1"/>
          </p:cNvSpPr>
          <p:nvPr/>
        </p:nvSpPr>
        <p:spPr bwMode="auto">
          <a:xfrm>
            <a:off x="1829775" y="533401"/>
            <a:ext cx="6492022" cy="556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833" tIns="54416" rIns="108833" bIns="54416">
            <a:spAutoFit/>
          </a:bodyPr>
          <a:lstStyle>
            <a:lvl1pPr>
              <a:defRPr sz="3800" b="1">
                <a:solidFill>
                  <a:schemeClr val="tx1"/>
                </a:solidFill>
                <a:latin typeface="Californian FB" pitchFamily="18" charset="0"/>
              </a:defRPr>
            </a:lvl1pPr>
            <a:lvl2pPr marL="742950" indent="-285750">
              <a:defRPr sz="3800" b="1">
                <a:solidFill>
                  <a:schemeClr val="tx1"/>
                </a:solidFill>
                <a:latin typeface="Californian FB" pitchFamily="18" charset="0"/>
              </a:defRPr>
            </a:lvl2pPr>
            <a:lvl3pPr marL="1143000" indent="-228600">
              <a:defRPr sz="3800" b="1">
                <a:solidFill>
                  <a:schemeClr val="tx1"/>
                </a:solidFill>
                <a:latin typeface="Californian FB" pitchFamily="18" charset="0"/>
              </a:defRPr>
            </a:lvl3pPr>
            <a:lvl4pPr marL="1600200" indent="-228600">
              <a:defRPr sz="3800" b="1">
                <a:solidFill>
                  <a:schemeClr val="tx1"/>
                </a:solidFill>
                <a:latin typeface="Californian FB" pitchFamily="18" charset="0"/>
              </a:defRPr>
            </a:lvl4pPr>
            <a:lvl5pPr marL="2057400" indent="-228600">
              <a:defRPr sz="3800" b="1">
                <a:solidFill>
                  <a:schemeClr val="tx1"/>
                </a:solidFill>
                <a:latin typeface="Californian FB" pitchFamily="18" charset="0"/>
              </a:defRPr>
            </a:lvl5pPr>
            <a:lvl6pPr marL="2514600" indent="-228600" eaLnBrk="0" fontAlgn="base" hangingPunct="0">
              <a:spcBef>
                <a:spcPct val="0"/>
              </a:spcBef>
              <a:spcAft>
                <a:spcPct val="0"/>
              </a:spcAft>
              <a:defRPr sz="3800" b="1">
                <a:solidFill>
                  <a:schemeClr val="tx1"/>
                </a:solidFill>
                <a:latin typeface="Californian FB" pitchFamily="18" charset="0"/>
              </a:defRPr>
            </a:lvl6pPr>
            <a:lvl7pPr marL="2971800" indent="-228600" eaLnBrk="0" fontAlgn="base" hangingPunct="0">
              <a:spcBef>
                <a:spcPct val="0"/>
              </a:spcBef>
              <a:spcAft>
                <a:spcPct val="0"/>
              </a:spcAft>
              <a:defRPr sz="3800" b="1">
                <a:solidFill>
                  <a:schemeClr val="tx1"/>
                </a:solidFill>
                <a:latin typeface="Californian FB" pitchFamily="18" charset="0"/>
              </a:defRPr>
            </a:lvl7pPr>
            <a:lvl8pPr marL="3429000" indent="-228600" eaLnBrk="0" fontAlgn="base" hangingPunct="0">
              <a:spcBef>
                <a:spcPct val="0"/>
              </a:spcBef>
              <a:spcAft>
                <a:spcPct val="0"/>
              </a:spcAft>
              <a:defRPr sz="3800" b="1">
                <a:solidFill>
                  <a:schemeClr val="tx1"/>
                </a:solidFill>
                <a:latin typeface="Californian FB" pitchFamily="18" charset="0"/>
              </a:defRPr>
            </a:lvl8pPr>
            <a:lvl9pPr marL="3886200" indent="-228600" eaLnBrk="0" fontAlgn="base" hangingPunct="0">
              <a:spcBef>
                <a:spcPct val="0"/>
              </a:spcBef>
              <a:spcAft>
                <a:spcPct val="0"/>
              </a:spcAft>
              <a:defRPr sz="3800" b="1">
                <a:solidFill>
                  <a:schemeClr val="tx1"/>
                </a:solidFill>
                <a:latin typeface="Californian FB" pitchFamily="18" charset="0"/>
              </a:defRPr>
            </a:lvl9pPr>
          </a:lstStyle>
          <a:p>
            <a:r>
              <a:rPr lang="en-US" altLang="en-US" sz="2900" dirty="0">
                <a:solidFill>
                  <a:schemeClr val="folHlink"/>
                </a:solidFill>
                <a:latin typeface="Times New Roman" pitchFamily="18" charset="0"/>
              </a:rPr>
              <a:t>Figure </a:t>
            </a:r>
            <a:r>
              <a:rPr lang="en-US" altLang="en-US" sz="2400" i="1" dirty="0">
                <a:latin typeface="Times New Roman" pitchFamily="18" charset="0"/>
              </a:rPr>
              <a:t>Station-to-station key agreement method</a:t>
            </a:r>
          </a:p>
        </p:txBody>
      </p:sp>
    </p:spTree>
    <p:extLst>
      <p:ext uri="{BB962C8B-B14F-4D97-AF65-F5344CB8AC3E}">
        <p14:creationId xmlns:p14="http://schemas.microsoft.com/office/powerpoint/2010/main" val="14753650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Certificates: Trustable Identities and Public Keys</a:t>
            </a:r>
          </a:p>
        </p:txBody>
      </p:sp>
      <p:sp>
        <p:nvSpPr>
          <p:cNvPr id="3" name="Text Placeholder 2"/>
          <p:cNvSpPr>
            <a:spLocks noGrp="1"/>
          </p:cNvSpPr>
          <p:nvPr>
            <p:ph type="body" idx="1"/>
          </p:nvPr>
        </p:nvSpPr>
        <p:spPr>
          <a:xfrm>
            <a:off x="599361" y="1766498"/>
            <a:ext cx="4602638" cy="4876800"/>
          </a:xfrm>
        </p:spPr>
        <p:txBody>
          <a:bodyPr>
            <a:normAutofit/>
          </a:bodyPr>
          <a:lstStyle/>
          <a:p>
            <a:r>
              <a:rPr lang="en-US" sz="2000" dirty="0"/>
              <a:t>A certificate is a public key and an identity bound together and signed by a certificate authority.</a:t>
            </a:r>
          </a:p>
          <a:p>
            <a:endParaRPr lang="en-US" sz="2000" dirty="0"/>
          </a:p>
          <a:p>
            <a:r>
              <a:rPr lang="en-US" sz="2000" dirty="0"/>
              <a:t>A certificate authority is an authority that users trust to accurately verify identities before generating certificates that bind those identities to keys.</a:t>
            </a:r>
          </a:p>
        </p:txBody>
      </p:sp>
      <p:sp>
        <p:nvSpPr>
          <p:cNvPr id="4" name="Slide Number Placeholder 3"/>
          <p:cNvSpPr>
            <a:spLocks noGrp="1"/>
          </p:cNvSpPr>
          <p:nvPr>
            <p:ph type="sldNum" sz="quarter" idx="12"/>
          </p:nvPr>
        </p:nvSpPr>
        <p:spPr/>
        <p:txBody>
          <a:bodyPr/>
          <a:lstStyle/>
          <a:p>
            <a:fld id="{FD01F0F2-74A4-EF40-82B3-DFFDF0BA3880}" type="slidenum">
              <a:rPr lang="en-US" smtClean="0">
                <a:latin typeface="Arial"/>
              </a:rPr>
              <a:pPr/>
              <a:t>84</a:t>
            </a:fld>
            <a:endParaRPr lang="en-US">
              <a:latin typeface="Arial"/>
            </a:endParaRPr>
          </a:p>
        </p:txBody>
      </p:sp>
      <p:pic>
        <p:nvPicPr>
          <p:cNvPr id="47106" name="Picture 2">
            <a:extLst>
              <a:ext uri="{FF2B5EF4-FFF2-40B4-BE49-F238E27FC236}">
                <a16:creationId xmlns:a16="http://schemas.microsoft.com/office/drawing/2014/main" id="{B4F7B044-FA1E-A5DA-8958-73696F47FF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3606" y="1709928"/>
            <a:ext cx="5650427" cy="4494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1852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r>
              <a:rPr lang="en-US"/>
              <a:t>15.</a:t>
            </a:r>
            <a:fld id="{45BF306A-FCA3-4DA8-8637-9D63326279E9}" type="slidenum">
              <a:rPr lang="en-US"/>
              <a:pPr/>
              <a:t>85</a:t>
            </a:fld>
            <a:endParaRPr lang="en-US"/>
          </a:p>
        </p:txBody>
      </p:sp>
      <p:sp>
        <p:nvSpPr>
          <p:cNvPr id="960514" name="Rectangle 2"/>
          <p:cNvSpPr>
            <a:spLocks noChangeArrowheads="1"/>
          </p:cNvSpPr>
          <p:nvPr/>
        </p:nvSpPr>
        <p:spPr bwMode="ltGray">
          <a:xfrm>
            <a:off x="480738" y="107951"/>
            <a:ext cx="574387"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latin typeface="Tahoma" pitchFamily="34" charset="0"/>
            </a:endParaRPr>
          </a:p>
        </p:txBody>
      </p:sp>
      <p:sp>
        <p:nvSpPr>
          <p:cNvPr id="960515" name="Rectangle 3"/>
          <p:cNvSpPr>
            <a:spLocks noChangeArrowheads="1"/>
          </p:cNvSpPr>
          <p:nvPr/>
        </p:nvSpPr>
        <p:spPr bwMode="ltGray">
          <a:xfrm>
            <a:off x="982286" y="107951"/>
            <a:ext cx="430791"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latin typeface="Tahoma" pitchFamily="34" charset="0"/>
            </a:endParaRPr>
          </a:p>
        </p:txBody>
      </p:sp>
      <p:sp>
        <p:nvSpPr>
          <p:cNvPr id="960516" name="Rectangle 4"/>
          <p:cNvSpPr>
            <a:spLocks noChangeArrowheads="1"/>
          </p:cNvSpPr>
          <p:nvPr/>
        </p:nvSpPr>
        <p:spPr bwMode="ltGray">
          <a:xfrm>
            <a:off x="643065" y="530226"/>
            <a:ext cx="553576"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latin typeface="Tahoma" pitchFamily="34" charset="0"/>
            </a:endParaRPr>
          </a:p>
        </p:txBody>
      </p:sp>
      <p:sp>
        <p:nvSpPr>
          <p:cNvPr id="960517" name="Rectangle 5"/>
          <p:cNvSpPr>
            <a:spLocks noChangeArrowheads="1"/>
          </p:cNvSpPr>
          <p:nvPr/>
        </p:nvSpPr>
        <p:spPr bwMode="ltGray">
          <a:xfrm>
            <a:off x="1127964" y="530226"/>
            <a:ext cx="482818"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latin typeface="Tahoma" pitchFamily="34" charset="0"/>
            </a:endParaRPr>
          </a:p>
        </p:txBody>
      </p:sp>
      <p:sp>
        <p:nvSpPr>
          <p:cNvPr id="960518" name="Rectangle 6"/>
          <p:cNvSpPr>
            <a:spLocks noChangeArrowheads="1"/>
          </p:cNvSpPr>
          <p:nvPr/>
        </p:nvSpPr>
        <p:spPr bwMode="ltGray">
          <a:xfrm>
            <a:off x="99893" y="457201"/>
            <a:ext cx="734634"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latin typeface="Tahoma" pitchFamily="34" charset="0"/>
            </a:endParaRPr>
          </a:p>
        </p:txBody>
      </p:sp>
      <p:sp>
        <p:nvSpPr>
          <p:cNvPr id="960519" name="Rectangle 7"/>
          <p:cNvSpPr>
            <a:spLocks noChangeArrowheads="1"/>
          </p:cNvSpPr>
          <p:nvPr/>
        </p:nvSpPr>
        <p:spPr bwMode="gray">
          <a:xfrm>
            <a:off x="932339" y="1"/>
            <a:ext cx="41622"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latin typeface="Tahoma" pitchFamily="34" charset="0"/>
            </a:endParaRPr>
          </a:p>
        </p:txBody>
      </p:sp>
      <p:sp>
        <p:nvSpPr>
          <p:cNvPr id="960520" name="Rectangle 8"/>
          <p:cNvSpPr>
            <a:spLocks noChangeArrowheads="1"/>
          </p:cNvSpPr>
          <p:nvPr/>
        </p:nvSpPr>
        <p:spPr bwMode="gray">
          <a:xfrm>
            <a:off x="580632" y="533400"/>
            <a:ext cx="10784329"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latin typeface="Tahoma" pitchFamily="34" charset="0"/>
            </a:endParaRPr>
          </a:p>
        </p:txBody>
      </p:sp>
      <p:sp>
        <p:nvSpPr>
          <p:cNvPr id="960522" name="Text Box 10"/>
          <p:cNvSpPr txBox="1">
            <a:spLocks noChangeArrowheads="1"/>
          </p:cNvSpPr>
          <p:nvPr/>
        </p:nvSpPr>
        <p:spPr bwMode="auto">
          <a:xfrm>
            <a:off x="998935" y="0"/>
            <a:ext cx="3305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1">
                <a:solidFill>
                  <a:schemeClr val="hlink"/>
                </a:solidFill>
                <a:latin typeface="Times New Roman" pitchFamily="18" charset="0"/>
              </a:rPr>
              <a:t>15.4.3  Controlled Trusted Center</a:t>
            </a:r>
          </a:p>
        </p:txBody>
      </p:sp>
      <p:sp>
        <p:nvSpPr>
          <p:cNvPr id="960523" name="Text Box 11"/>
          <p:cNvSpPr txBox="1">
            <a:spLocks noChangeArrowheads="1"/>
          </p:cNvSpPr>
          <p:nvPr/>
        </p:nvSpPr>
        <p:spPr bwMode="auto">
          <a:xfrm>
            <a:off x="2582662" y="685800"/>
            <a:ext cx="276242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i="1" dirty="0">
                <a:latin typeface="Times New Roman" pitchFamily="18" charset="0"/>
              </a:rPr>
              <a:t>Controlled trusted center</a:t>
            </a:r>
          </a:p>
        </p:txBody>
      </p:sp>
      <p:pic>
        <p:nvPicPr>
          <p:cNvPr id="960524"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8124" y="1443038"/>
            <a:ext cx="10209942" cy="4957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22849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r>
              <a:rPr lang="en-US"/>
              <a:t>15.</a:t>
            </a:r>
            <a:fld id="{43713B6C-FF24-4678-8D29-FE5F57881A56}" type="slidenum">
              <a:rPr lang="en-US"/>
              <a:pPr/>
              <a:t>86</a:t>
            </a:fld>
            <a:endParaRPr lang="en-US"/>
          </a:p>
        </p:txBody>
      </p:sp>
      <p:sp>
        <p:nvSpPr>
          <p:cNvPr id="962562" name="Rectangle 2"/>
          <p:cNvSpPr>
            <a:spLocks noChangeArrowheads="1"/>
          </p:cNvSpPr>
          <p:nvPr/>
        </p:nvSpPr>
        <p:spPr bwMode="ltGray">
          <a:xfrm>
            <a:off x="480738" y="107951"/>
            <a:ext cx="574387"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latin typeface="Tahoma" pitchFamily="34" charset="0"/>
            </a:endParaRPr>
          </a:p>
        </p:txBody>
      </p:sp>
      <p:sp>
        <p:nvSpPr>
          <p:cNvPr id="962563" name="Rectangle 3"/>
          <p:cNvSpPr>
            <a:spLocks noChangeArrowheads="1"/>
          </p:cNvSpPr>
          <p:nvPr/>
        </p:nvSpPr>
        <p:spPr bwMode="ltGray">
          <a:xfrm>
            <a:off x="982286" y="107951"/>
            <a:ext cx="430791"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latin typeface="Tahoma" pitchFamily="34" charset="0"/>
            </a:endParaRPr>
          </a:p>
        </p:txBody>
      </p:sp>
      <p:sp>
        <p:nvSpPr>
          <p:cNvPr id="962564" name="Rectangle 4"/>
          <p:cNvSpPr>
            <a:spLocks noChangeArrowheads="1"/>
          </p:cNvSpPr>
          <p:nvPr/>
        </p:nvSpPr>
        <p:spPr bwMode="ltGray">
          <a:xfrm>
            <a:off x="643065" y="530226"/>
            <a:ext cx="553576"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latin typeface="Tahoma" pitchFamily="34" charset="0"/>
            </a:endParaRPr>
          </a:p>
        </p:txBody>
      </p:sp>
      <p:sp>
        <p:nvSpPr>
          <p:cNvPr id="962565" name="Rectangle 5"/>
          <p:cNvSpPr>
            <a:spLocks noChangeArrowheads="1"/>
          </p:cNvSpPr>
          <p:nvPr/>
        </p:nvSpPr>
        <p:spPr bwMode="ltGray">
          <a:xfrm>
            <a:off x="1127964" y="530226"/>
            <a:ext cx="482818"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latin typeface="Tahoma" pitchFamily="34" charset="0"/>
            </a:endParaRPr>
          </a:p>
        </p:txBody>
      </p:sp>
      <p:sp>
        <p:nvSpPr>
          <p:cNvPr id="962566" name="Rectangle 6"/>
          <p:cNvSpPr>
            <a:spLocks noChangeArrowheads="1"/>
          </p:cNvSpPr>
          <p:nvPr/>
        </p:nvSpPr>
        <p:spPr bwMode="ltGray">
          <a:xfrm>
            <a:off x="99893" y="457201"/>
            <a:ext cx="734634"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latin typeface="Tahoma" pitchFamily="34" charset="0"/>
            </a:endParaRPr>
          </a:p>
        </p:txBody>
      </p:sp>
      <p:sp>
        <p:nvSpPr>
          <p:cNvPr id="962567" name="Rectangle 7"/>
          <p:cNvSpPr>
            <a:spLocks noChangeArrowheads="1"/>
          </p:cNvSpPr>
          <p:nvPr/>
        </p:nvSpPr>
        <p:spPr bwMode="gray">
          <a:xfrm>
            <a:off x="932339" y="1"/>
            <a:ext cx="41622"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latin typeface="Tahoma" pitchFamily="34" charset="0"/>
            </a:endParaRPr>
          </a:p>
        </p:txBody>
      </p:sp>
      <p:sp>
        <p:nvSpPr>
          <p:cNvPr id="962568" name="Rectangle 8"/>
          <p:cNvSpPr>
            <a:spLocks noChangeArrowheads="1"/>
          </p:cNvSpPr>
          <p:nvPr/>
        </p:nvSpPr>
        <p:spPr bwMode="gray">
          <a:xfrm>
            <a:off x="580632" y="533400"/>
            <a:ext cx="10784329"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latin typeface="Tahoma" pitchFamily="34" charset="0"/>
            </a:endParaRPr>
          </a:p>
        </p:txBody>
      </p:sp>
      <p:sp>
        <p:nvSpPr>
          <p:cNvPr id="962570" name="Text Box 10"/>
          <p:cNvSpPr txBox="1">
            <a:spLocks noChangeArrowheads="1"/>
          </p:cNvSpPr>
          <p:nvPr/>
        </p:nvSpPr>
        <p:spPr bwMode="auto">
          <a:xfrm>
            <a:off x="998935" y="0"/>
            <a:ext cx="29825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1">
                <a:solidFill>
                  <a:schemeClr val="hlink"/>
                </a:solidFill>
                <a:latin typeface="Times New Roman" pitchFamily="18" charset="0"/>
              </a:rPr>
              <a:t>15.4.4  Certification Authority</a:t>
            </a:r>
          </a:p>
        </p:txBody>
      </p:sp>
      <p:sp>
        <p:nvSpPr>
          <p:cNvPr id="962571" name="Text Box 11"/>
          <p:cNvSpPr txBox="1">
            <a:spLocks noChangeArrowheads="1"/>
          </p:cNvSpPr>
          <p:nvPr/>
        </p:nvSpPr>
        <p:spPr bwMode="auto">
          <a:xfrm>
            <a:off x="3448405" y="609600"/>
            <a:ext cx="352692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solidFill>
                  <a:schemeClr val="folHlink"/>
                </a:solidFill>
                <a:latin typeface="Times New Roman" pitchFamily="18" charset="0"/>
              </a:rPr>
              <a:t>Figure  </a:t>
            </a:r>
            <a:r>
              <a:rPr lang="en-US" sz="2000" i="1" dirty="0">
                <a:latin typeface="Times New Roman" pitchFamily="18" charset="0"/>
              </a:rPr>
              <a:t>Certification authority</a:t>
            </a:r>
          </a:p>
        </p:txBody>
      </p:sp>
      <p:pic>
        <p:nvPicPr>
          <p:cNvPr id="962572"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7624" y="1295400"/>
            <a:ext cx="9275522" cy="539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87549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Certificate Signing and Hierarchy</a:t>
            </a:r>
          </a:p>
        </p:txBody>
      </p:sp>
      <p:sp>
        <p:nvSpPr>
          <p:cNvPr id="3" name="Slide Number Placeholder 2"/>
          <p:cNvSpPr>
            <a:spLocks noGrp="1"/>
          </p:cNvSpPr>
          <p:nvPr>
            <p:ph type="sldNum" sz="quarter" idx="12"/>
          </p:nvPr>
        </p:nvSpPr>
        <p:spPr/>
        <p:txBody>
          <a:bodyPr/>
          <a:lstStyle/>
          <a:p>
            <a:fld id="{FD01F0F2-74A4-EF40-82B3-DFFDF0BA3880}" type="slidenum">
              <a:rPr lang="en-US" smtClean="0">
                <a:latin typeface="Arial"/>
              </a:rPr>
              <a:pPr/>
              <a:t>87</a:t>
            </a:fld>
            <a:endParaRPr lang="en-US">
              <a:latin typeface="Arial"/>
            </a:endParaRPr>
          </a:p>
        </p:txBody>
      </p:sp>
      <p:pic>
        <p:nvPicPr>
          <p:cNvPr id="5" name="Picture 4" descr="fig02-31.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361" y="1524000"/>
            <a:ext cx="3991969" cy="3738114"/>
          </a:xfrm>
          <a:prstGeom prst="rect">
            <a:avLst/>
          </a:prstGeom>
        </p:spPr>
      </p:pic>
      <p:pic>
        <p:nvPicPr>
          <p:cNvPr id="49154" name="Picture 2">
            <a:extLst>
              <a:ext uri="{FF2B5EF4-FFF2-40B4-BE49-F238E27FC236}">
                <a16:creationId xmlns:a16="http://schemas.microsoft.com/office/drawing/2014/main" id="{AEAEF68C-2218-C79E-8C0B-2853A28464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893" y="1709929"/>
            <a:ext cx="6390516" cy="27585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A2681B7-1A85-C498-66AA-E9470F3DBAB7}"/>
              </a:ext>
            </a:extLst>
          </p:cNvPr>
          <p:cNvSpPr txBox="1"/>
          <p:nvPr/>
        </p:nvSpPr>
        <p:spPr>
          <a:xfrm>
            <a:off x="282715" y="5582294"/>
            <a:ext cx="5235927" cy="1015663"/>
          </a:xfrm>
          <a:prstGeom prst="rect">
            <a:avLst/>
          </a:prstGeom>
          <a:noFill/>
        </p:spPr>
        <p:txBody>
          <a:bodyPr wrap="square">
            <a:spAutoFit/>
          </a:bodyPr>
          <a:lstStyle/>
          <a:p>
            <a:r>
              <a:rPr lang="en-US" sz="1500" dirty="0"/>
              <a:t>Diana’s certificate</a:t>
            </a:r>
            <a:r>
              <a:rPr lang="en-US" sz="1500" baseline="0" dirty="0"/>
              <a:t> is made using Edward’s signature. </a:t>
            </a:r>
            <a:r>
              <a:rPr lang="en-US" sz="1500" baseline="0" dirty="0" err="1"/>
              <a:t>Delwyn’s</a:t>
            </a:r>
            <a:r>
              <a:rPr lang="en-US" sz="1500" baseline="0" dirty="0"/>
              <a:t> certificate includes Diana’s certificate so that it can effectively be tied back to Edward, creating a chain of trust.</a:t>
            </a:r>
            <a:endParaRPr lang="en-US" sz="1500" dirty="0"/>
          </a:p>
        </p:txBody>
      </p:sp>
      <p:sp>
        <p:nvSpPr>
          <p:cNvPr id="10" name="TextBox 9">
            <a:extLst>
              <a:ext uri="{FF2B5EF4-FFF2-40B4-BE49-F238E27FC236}">
                <a16:creationId xmlns:a16="http://schemas.microsoft.com/office/drawing/2014/main" id="{89D6659F-3785-3ECB-D2CC-5A09A5F729DC}"/>
              </a:ext>
            </a:extLst>
          </p:cNvPr>
          <p:cNvSpPr txBox="1"/>
          <p:nvPr/>
        </p:nvSpPr>
        <p:spPr>
          <a:xfrm>
            <a:off x="5993606" y="4654412"/>
            <a:ext cx="5597803" cy="1708160"/>
          </a:xfrm>
          <a:prstGeom prst="rect">
            <a:avLst/>
          </a:prstGeom>
          <a:noFill/>
        </p:spPr>
        <p:txBody>
          <a:bodyPr wrap="square">
            <a:spAutoFit/>
          </a:bodyPr>
          <a:lstStyle/>
          <a:p>
            <a:r>
              <a:rPr lang="en-US" sz="1500" dirty="0"/>
              <a:t>HTTPS helps greatly in reducing the information leaked to third parties. However, it does not prevent tracking. Modern browser fingerprinting techniques work even behind HTTPS. Security researchers have developed a browser extension called HTTPS Everywhere that attempts to use HTTPS whenever possible and at the same time mitigate the use of fingerprinting techniques. </a:t>
            </a:r>
          </a:p>
        </p:txBody>
      </p:sp>
    </p:spTree>
    <p:extLst>
      <p:ext uri="{BB962C8B-B14F-4D97-AF65-F5344CB8AC3E}">
        <p14:creationId xmlns:p14="http://schemas.microsoft.com/office/powerpoint/2010/main" val="26550606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761" y="431729"/>
            <a:ext cx="6180907" cy="990600"/>
          </a:xfrm>
        </p:spPr>
        <p:txBody>
          <a:bodyPr>
            <a:normAutofit/>
          </a:bodyPr>
          <a:lstStyle/>
          <a:p>
            <a:r>
              <a:rPr lang="en-US" sz="3400" dirty="0"/>
              <a:t>One-Way Hash Function</a:t>
            </a:r>
          </a:p>
        </p:txBody>
      </p:sp>
      <p:sp>
        <p:nvSpPr>
          <p:cNvPr id="3" name="Slide Number Placeholder 2"/>
          <p:cNvSpPr>
            <a:spLocks noGrp="1"/>
          </p:cNvSpPr>
          <p:nvPr>
            <p:ph type="sldNum" sz="quarter" idx="12"/>
          </p:nvPr>
        </p:nvSpPr>
        <p:spPr/>
        <p:txBody>
          <a:bodyPr/>
          <a:lstStyle/>
          <a:p>
            <a:fld id="{FD01F0F2-74A4-EF40-82B3-DFFDF0BA3880}" type="slidenum">
              <a:rPr lang="en-US" smtClean="0">
                <a:latin typeface="Arial"/>
              </a:rPr>
              <a:pPr/>
              <a:t>88</a:t>
            </a:fld>
            <a:endParaRPr lang="en-US">
              <a:latin typeface="Arial"/>
            </a:endParaRPr>
          </a:p>
        </p:txBody>
      </p:sp>
      <p:grpSp>
        <p:nvGrpSpPr>
          <p:cNvPr id="9" name="Group 8"/>
          <p:cNvGrpSpPr/>
          <p:nvPr/>
        </p:nvGrpSpPr>
        <p:grpSpPr>
          <a:xfrm>
            <a:off x="683721" y="1675753"/>
            <a:ext cx="3287045" cy="3506495"/>
            <a:chOff x="2814505" y="1599590"/>
            <a:chExt cx="3309214" cy="5050906"/>
          </a:xfrm>
        </p:grpSpPr>
        <p:pic>
          <p:nvPicPr>
            <p:cNvPr id="7" name="Picture 6" descr="fig02-33.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4505" y="1599590"/>
              <a:ext cx="3309214" cy="5050906"/>
            </a:xfrm>
            <a:prstGeom prst="rect">
              <a:avLst/>
            </a:prstGeom>
          </p:spPr>
        </p:pic>
        <p:sp>
          <p:nvSpPr>
            <p:cNvPr id="8" name="Rectangle 7"/>
            <p:cNvSpPr/>
            <p:nvPr/>
          </p:nvSpPr>
          <p:spPr>
            <a:xfrm>
              <a:off x="5125781" y="2600333"/>
              <a:ext cx="997938" cy="69543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grpSp>
      <p:sp>
        <p:nvSpPr>
          <p:cNvPr id="10" name="Title 1">
            <a:extLst>
              <a:ext uri="{FF2B5EF4-FFF2-40B4-BE49-F238E27FC236}">
                <a16:creationId xmlns:a16="http://schemas.microsoft.com/office/drawing/2014/main" id="{1CCB9810-2FE6-4FC9-8173-076144D4926B}"/>
              </a:ext>
            </a:extLst>
          </p:cNvPr>
          <p:cNvSpPr txBox="1">
            <a:spLocks/>
          </p:cNvSpPr>
          <p:nvPr/>
        </p:nvSpPr>
        <p:spPr>
          <a:xfrm>
            <a:off x="7417088" y="431729"/>
            <a:ext cx="4139335" cy="990600"/>
          </a:xfrm>
          <a:prstGeom prst="rect">
            <a:avLst/>
          </a:prstGeom>
        </p:spPr>
        <p:txBody>
          <a:bodyPr vert="horz" lIns="91440" tIns="45720" rIns="91440" bIns="45720" rtlCol="0" anchor="ctr">
            <a:normAutofit fontScale="975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400"/>
              <a:t>Digital Signature</a:t>
            </a:r>
            <a:endParaRPr lang="en-US" sz="3400" dirty="0"/>
          </a:p>
        </p:txBody>
      </p:sp>
      <p:pic>
        <p:nvPicPr>
          <p:cNvPr id="11" name="Picture 10" descr="fig02-26.eps">
            <a:extLst>
              <a:ext uri="{FF2B5EF4-FFF2-40B4-BE49-F238E27FC236}">
                <a16:creationId xmlns:a16="http://schemas.microsoft.com/office/drawing/2014/main" id="{24B2D2F7-1FBA-4972-9982-EE94DDE0D4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0635" y="1675752"/>
            <a:ext cx="4797005" cy="1588338"/>
          </a:xfrm>
          <a:prstGeom prst="rect">
            <a:avLst/>
          </a:prstGeom>
        </p:spPr>
      </p:pic>
      <p:pic>
        <p:nvPicPr>
          <p:cNvPr id="48130" name="Picture 2">
            <a:extLst>
              <a:ext uri="{FF2B5EF4-FFF2-40B4-BE49-F238E27FC236}">
                <a16:creationId xmlns:a16="http://schemas.microsoft.com/office/drawing/2014/main" id="{66E5CBD1-8003-2991-DFB5-1C6A9C5147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2398" y="3772548"/>
            <a:ext cx="5365241" cy="2819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9280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Cryptographic Tool Summary</a:t>
            </a:r>
          </a:p>
        </p:txBody>
      </p:sp>
      <p:graphicFrame>
        <p:nvGraphicFramePr>
          <p:cNvPr id="4" name="Object 3"/>
          <p:cNvGraphicFramePr>
            <a:graphicFrameLocks noChangeAspect="1"/>
          </p:cNvGraphicFramePr>
          <p:nvPr>
            <p:extLst>
              <p:ext uri="{D42A27DB-BD31-4B8C-83A1-F6EECF244321}">
                <p14:modId xmlns:p14="http://schemas.microsoft.com/office/powerpoint/2010/main" val="3647281170"/>
              </p:ext>
            </p:extLst>
          </p:nvPr>
        </p:nvGraphicFramePr>
        <p:xfrm>
          <a:off x="546787" y="1657680"/>
          <a:ext cx="10984773" cy="4861144"/>
        </p:xfrm>
        <a:graphic>
          <a:graphicData uri="http://schemas.openxmlformats.org/presentationml/2006/ole">
            <mc:AlternateContent xmlns:mc="http://schemas.openxmlformats.org/markup-compatibility/2006">
              <mc:Choice xmlns:v="urn:schemas-microsoft-com:vml" Requires="v">
                <p:oleObj name="Document" r:id="rId2" imgW="5626100" imgH="3263900" progId="Word.Document.12">
                  <p:embed/>
                </p:oleObj>
              </mc:Choice>
              <mc:Fallback>
                <p:oleObj name="Document" r:id="rId2" imgW="5626100" imgH="3263900" progId="Word.Document.12">
                  <p:embed/>
                  <p:pic>
                    <p:nvPicPr>
                      <p:cNvPr id="4" name="Object 3"/>
                      <p:cNvPicPr/>
                      <p:nvPr/>
                    </p:nvPicPr>
                    <p:blipFill>
                      <a:blip r:embed="rId3"/>
                      <a:stretch>
                        <a:fillRect/>
                      </a:stretch>
                    </p:blipFill>
                    <p:spPr>
                      <a:xfrm>
                        <a:off x="546787" y="1657680"/>
                        <a:ext cx="10984773" cy="4861144"/>
                      </a:xfrm>
                      <a:prstGeom prst="rect">
                        <a:avLst/>
                      </a:prstGeom>
                    </p:spPr>
                  </p:pic>
                </p:oleObj>
              </mc:Fallback>
            </mc:AlternateContent>
          </a:graphicData>
        </a:graphic>
      </p:graphicFrame>
      <p:sp>
        <p:nvSpPr>
          <p:cNvPr id="3" name="Slide Number Placeholder 2"/>
          <p:cNvSpPr>
            <a:spLocks noGrp="1"/>
          </p:cNvSpPr>
          <p:nvPr>
            <p:ph type="sldNum" sz="quarter" idx="12"/>
          </p:nvPr>
        </p:nvSpPr>
        <p:spPr/>
        <p:txBody>
          <a:bodyPr/>
          <a:lstStyle/>
          <a:p>
            <a:fld id="{FD01F0F2-74A4-EF40-82B3-DFFDF0BA3880}" type="slidenum">
              <a:rPr lang="en-US" smtClean="0">
                <a:latin typeface="Arial"/>
              </a:rPr>
              <a:pPr/>
              <a:t>89</a:t>
            </a:fld>
            <a:endParaRPr lang="en-US">
              <a:latin typeface="Arial"/>
            </a:endParaRPr>
          </a:p>
        </p:txBody>
      </p:sp>
    </p:spTree>
    <p:extLst>
      <p:ext uri="{BB962C8B-B14F-4D97-AF65-F5344CB8AC3E}">
        <p14:creationId xmlns:p14="http://schemas.microsoft.com/office/powerpoint/2010/main" val="2638038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
          <p:cNvSpPr>
            <a:spLocks noGrp="1"/>
          </p:cNvSpPr>
          <p:nvPr>
            <p:ph type="sldNum" sz="quarter" idx="4294967295"/>
          </p:nvPr>
        </p:nvSpPr>
        <p:spPr>
          <a:xfrm>
            <a:off x="99895" y="6400800"/>
            <a:ext cx="2497336" cy="457200"/>
          </a:xfrm>
          <a:prstGeom prst="rect">
            <a:avLst/>
          </a:prstGeom>
        </p:spPr>
        <p:txBody>
          <a:bodyPr/>
          <a:lstStyle/>
          <a:p>
            <a:r>
              <a:rPr lang="en-US" altLang="en-US"/>
              <a:t>5.</a:t>
            </a:r>
            <a:fld id="{800B53F1-8036-464E-8D74-7BEA4A06842C}" type="slidenum">
              <a:rPr lang="en-US" altLang="en-US"/>
              <a:pPr/>
              <a:t>9</a:t>
            </a:fld>
            <a:endParaRPr lang="en-US" altLang="en-US"/>
          </a:p>
        </p:txBody>
      </p:sp>
      <p:sp>
        <p:nvSpPr>
          <p:cNvPr id="1032194" name="Rectangle 2"/>
          <p:cNvSpPr>
            <a:spLocks noChangeArrowheads="1"/>
          </p:cNvSpPr>
          <p:nvPr/>
        </p:nvSpPr>
        <p:spPr bwMode="ltGray">
          <a:xfrm>
            <a:off x="480739" y="107954"/>
            <a:ext cx="574387"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0368" tIns="55184" rIns="110368" bIns="55184" anchor="ctr"/>
          <a:lstStyle/>
          <a:p>
            <a:pPr algn="ctr" eaLnBrk="1" hangingPunct="1"/>
            <a:endParaRPr kumimoji="1" lang="en-US" altLang="en-US" b="0" baseline="0">
              <a:effectLst/>
              <a:latin typeface="Tahoma" pitchFamily="34" charset="0"/>
            </a:endParaRPr>
          </a:p>
        </p:txBody>
      </p:sp>
      <p:sp>
        <p:nvSpPr>
          <p:cNvPr id="1032195" name="Rectangle 3"/>
          <p:cNvSpPr>
            <a:spLocks noChangeArrowheads="1"/>
          </p:cNvSpPr>
          <p:nvPr/>
        </p:nvSpPr>
        <p:spPr bwMode="ltGray">
          <a:xfrm>
            <a:off x="982287" y="107954"/>
            <a:ext cx="430792"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0368" tIns="55184" rIns="110368" bIns="55184" anchor="ctr"/>
          <a:lstStyle/>
          <a:p>
            <a:pPr algn="ctr" eaLnBrk="1" hangingPunct="1"/>
            <a:endParaRPr kumimoji="1" lang="en-US" altLang="en-US" b="0" baseline="0">
              <a:effectLst/>
              <a:latin typeface="Tahoma" pitchFamily="34" charset="0"/>
            </a:endParaRPr>
          </a:p>
        </p:txBody>
      </p:sp>
      <p:sp>
        <p:nvSpPr>
          <p:cNvPr id="1032196" name="Rectangle 4"/>
          <p:cNvSpPr>
            <a:spLocks noChangeArrowheads="1"/>
          </p:cNvSpPr>
          <p:nvPr/>
        </p:nvSpPr>
        <p:spPr bwMode="ltGray">
          <a:xfrm>
            <a:off x="643067" y="530228"/>
            <a:ext cx="553576"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0368" tIns="55184" rIns="110368" bIns="55184" anchor="ctr"/>
          <a:lstStyle/>
          <a:p>
            <a:pPr algn="ctr" eaLnBrk="1" hangingPunct="1"/>
            <a:endParaRPr kumimoji="1" lang="en-US" altLang="en-US" b="0" baseline="0">
              <a:effectLst/>
              <a:latin typeface="Tahoma" pitchFamily="34" charset="0"/>
            </a:endParaRPr>
          </a:p>
        </p:txBody>
      </p:sp>
      <p:sp>
        <p:nvSpPr>
          <p:cNvPr id="1032197" name="Rectangle 5"/>
          <p:cNvSpPr>
            <a:spLocks noChangeArrowheads="1"/>
          </p:cNvSpPr>
          <p:nvPr/>
        </p:nvSpPr>
        <p:spPr bwMode="ltGray">
          <a:xfrm>
            <a:off x="1127965" y="530228"/>
            <a:ext cx="482819"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0368" tIns="55184" rIns="110368" bIns="55184" anchor="ctr"/>
          <a:lstStyle/>
          <a:p>
            <a:pPr algn="ctr" eaLnBrk="1" hangingPunct="1"/>
            <a:endParaRPr kumimoji="1" lang="en-US" altLang="en-US" b="0" baseline="0">
              <a:effectLst/>
              <a:latin typeface="Tahoma" pitchFamily="34" charset="0"/>
            </a:endParaRPr>
          </a:p>
        </p:txBody>
      </p:sp>
      <p:sp>
        <p:nvSpPr>
          <p:cNvPr id="1032198" name="Rectangle 6"/>
          <p:cNvSpPr>
            <a:spLocks noChangeArrowheads="1"/>
          </p:cNvSpPr>
          <p:nvPr/>
        </p:nvSpPr>
        <p:spPr bwMode="ltGray">
          <a:xfrm>
            <a:off x="99896" y="457204"/>
            <a:ext cx="734633"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0368" tIns="55184" rIns="110368" bIns="55184" anchor="ctr"/>
          <a:lstStyle/>
          <a:p>
            <a:pPr algn="ctr" eaLnBrk="1" hangingPunct="1"/>
            <a:endParaRPr kumimoji="1" lang="en-US" altLang="en-US" b="0" baseline="0">
              <a:effectLst/>
              <a:latin typeface="Tahoma" pitchFamily="34" charset="0"/>
            </a:endParaRPr>
          </a:p>
        </p:txBody>
      </p:sp>
      <p:sp>
        <p:nvSpPr>
          <p:cNvPr id="1032199" name="Rectangle 7"/>
          <p:cNvSpPr>
            <a:spLocks noChangeArrowheads="1"/>
          </p:cNvSpPr>
          <p:nvPr/>
        </p:nvSpPr>
        <p:spPr bwMode="gray">
          <a:xfrm>
            <a:off x="932339" y="3"/>
            <a:ext cx="41622"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0368" tIns="55184" rIns="110368" bIns="55184" anchor="ctr"/>
          <a:lstStyle/>
          <a:p>
            <a:pPr algn="ctr" eaLnBrk="1" hangingPunct="1"/>
            <a:endParaRPr kumimoji="1" lang="en-US" altLang="en-US" b="0" baseline="0">
              <a:effectLst/>
              <a:latin typeface="Tahoma" pitchFamily="34" charset="0"/>
            </a:endParaRPr>
          </a:p>
        </p:txBody>
      </p:sp>
      <p:sp>
        <p:nvSpPr>
          <p:cNvPr id="1032200" name="Rectangle 8"/>
          <p:cNvSpPr>
            <a:spLocks noChangeArrowheads="1"/>
          </p:cNvSpPr>
          <p:nvPr/>
        </p:nvSpPr>
        <p:spPr bwMode="gray">
          <a:xfrm>
            <a:off x="580632" y="533400"/>
            <a:ext cx="10784329"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0368" tIns="55184" rIns="110368" bIns="55184" anchor="ctr"/>
          <a:lstStyle/>
          <a:p>
            <a:pPr algn="ctr" eaLnBrk="1" hangingPunct="1"/>
            <a:endParaRPr kumimoji="1" lang="en-US" altLang="en-US" b="0" baseline="0">
              <a:effectLst/>
              <a:latin typeface="Tahoma" pitchFamily="34" charset="0"/>
            </a:endParaRPr>
          </a:p>
        </p:txBody>
      </p:sp>
      <p:sp>
        <p:nvSpPr>
          <p:cNvPr id="1032201" name="Rectangle 9"/>
          <p:cNvSpPr>
            <a:spLocks noChangeArrowheads="1"/>
          </p:cNvSpPr>
          <p:nvPr/>
        </p:nvSpPr>
        <p:spPr bwMode="auto">
          <a:xfrm>
            <a:off x="299680" y="1123953"/>
            <a:ext cx="11387853" cy="429720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0368" tIns="55184" rIns="110368" bIns="55184">
            <a:spAutoFit/>
          </a:bodyPr>
          <a:lstStyle/>
          <a:p>
            <a:pPr algn="just"/>
            <a:r>
              <a:rPr lang="en-US" altLang="en-US" sz="3400" i="1" dirty="0">
                <a:solidFill>
                  <a:schemeClr val="folHlink"/>
                </a:solidFill>
              </a:rPr>
              <a:t>Diffusion</a:t>
            </a:r>
          </a:p>
          <a:p>
            <a:pPr marL="551840" indent="-551840" algn="just">
              <a:buFont typeface="Arial" panose="020B0604020202020204" pitchFamily="34" charset="0"/>
              <a:buChar char="•"/>
            </a:pPr>
            <a:r>
              <a:rPr lang="en-US" altLang="en-US" sz="3400" i="1" dirty="0"/>
              <a:t>The idea of diffusion is to hide the </a:t>
            </a:r>
            <a:r>
              <a:rPr lang="en-US" altLang="en-US" sz="3400" i="1" dirty="0">
                <a:solidFill>
                  <a:srgbClr val="FF0000"/>
                </a:solidFill>
              </a:rPr>
              <a:t>relationship between the </a:t>
            </a:r>
            <a:r>
              <a:rPr lang="en-US" altLang="en-US" sz="3400" i="1" dirty="0" err="1">
                <a:solidFill>
                  <a:srgbClr val="FF0000"/>
                </a:solidFill>
              </a:rPr>
              <a:t>ciphertext</a:t>
            </a:r>
            <a:r>
              <a:rPr lang="en-US" altLang="en-US" sz="3400" i="1" dirty="0">
                <a:solidFill>
                  <a:srgbClr val="FF0000"/>
                </a:solidFill>
              </a:rPr>
              <a:t> and the plaintext.</a:t>
            </a:r>
          </a:p>
          <a:p>
            <a:pPr marL="551840" indent="-551840" algn="just">
              <a:buFont typeface="Arial" panose="020B0604020202020204" pitchFamily="34" charset="0"/>
              <a:buChar char="•"/>
            </a:pPr>
            <a:r>
              <a:rPr lang="en-US" altLang="en-US" sz="3400" i="1" dirty="0"/>
              <a:t>In diffusion, the statistical structure of the plaintext is dissipated into long range statistics of the </a:t>
            </a:r>
            <a:r>
              <a:rPr lang="en-US" altLang="en-US" sz="3400" i="1" dirty="0" err="1"/>
              <a:t>ciphertext</a:t>
            </a:r>
            <a:r>
              <a:rPr lang="en-US" altLang="en-US" sz="3400" i="1" dirty="0"/>
              <a:t>.</a:t>
            </a:r>
          </a:p>
          <a:p>
            <a:pPr marL="551840" indent="-551840" algn="just">
              <a:buFont typeface="Arial" panose="020B0604020202020204" pitchFamily="34" charset="0"/>
              <a:buChar char="•"/>
            </a:pPr>
            <a:r>
              <a:rPr lang="en-US" altLang="en-US" sz="3400" i="1" dirty="0"/>
              <a:t>Each plaintext digit affects the value of many </a:t>
            </a:r>
            <a:r>
              <a:rPr lang="en-US" altLang="en-US" sz="3400" i="1" dirty="0" err="1"/>
              <a:t>ciphertext</a:t>
            </a:r>
            <a:r>
              <a:rPr lang="en-US" altLang="en-US" sz="3400" i="1" dirty="0"/>
              <a:t> digits</a:t>
            </a:r>
          </a:p>
          <a:p>
            <a:pPr algn="just"/>
            <a:r>
              <a:rPr lang="en-US" altLang="en-US" sz="3400" i="1" dirty="0"/>
              <a:t> </a:t>
            </a:r>
          </a:p>
        </p:txBody>
      </p:sp>
      <p:sp>
        <p:nvSpPr>
          <p:cNvPr id="1032203" name="Rectangle 11"/>
          <p:cNvSpPr>
            <a:spLocks noChangeArrowheads="1"/>
          </p:cNvSpPr>
          <p:nvPr/>
        </p:nvSpPr>
        <p:spPr bwMode="auto">
          <a:xfrm>
            <a:off x="599362" y="5530850"/>
            <a:ext cx="10588704" cy="1157886"/>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0368" tIns="55184" rIns="110368" bIns="55184">
            <a:spAutoFit/>
          </a:bodyPr>
          <a:lstStyle/>
          <a:p>
            <a:pPr algn="ctr"/>
            <a:r>
              <a:rPr lang="en-US" altLang="en-US" sz="3400" dirty="0"/>
              <a:t>Diffusion hides the relationship between the </a:t>
            </a:r>
            <a:r>
              <a:rPr lang="en-US" altLang="en-US" sz="3400" dirty="0" err="1"/>
              <a:t>ciphertext</a:t>
            </a:r>
            <a:r>
              <a:rPr lang="en-US" altLang="en-US" sz="3400" dirty="0"/>
              <a:t> and the plaintext.</a:t>
            </a:r>
          </a:p>
        </p:txBody>
      </p:sp>
      <p:grpSp>
        <p:nvGrpSpPr>
          <p:cNvPr id="1032204" name="Group 12"/>
          <p:cNvGrpSpPr>
            <a:grpSpLocks/>
          </p:cNvGrpSpPr>
          <p:nvPr/>
        </p:nvGrpSpPr>
        <p:grpSpPr bwMode="auto">
          <a:xfrm>
            <a:off x="599362" y="4919668"/>
            <a:ext cx="1498402" cy="615951"/>
            <a:chOff x="1200" y="1248"/>
            <a:chExt cx="720" cy="388"/>
          </a:xfrm>
        </p:grpSpPr>
        <p:pic>
          <p:nvPicPr>
            <p:cNvPr id="1032205"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2206" name="Text Box 14"/>
            <p:cNvSpPr txBox="1">
              <a:spLocks noChangeArrowheads="1"/>
            </p:cNvSpPr>
            <p:nvPr/>
          </p:nvSpPr>
          <p:spPr bwMode="auto">
            <a:xfrm>
              <a:off x="1284" y="1248"/>
              <a:ext cx="531"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400" i="1" dirty="0">
                  <a:solidFill>
                    <a:schemeClr val="hlink"/>
                  </a:solidFill>
                </a:rPr>
                <a:t>Note</a:t>
              </a:r>
            </a:p>
          </p:txBody>
        </p:sp>
      </p:grpSp>
    </p:spTree>
    <p:extLst>
      <p:ext uri="{BB962C8B-B14F-4D97-AF65-F5344CB8AC3E}">
        <p14:creationId xmlns:p14="http://schemas.microsoft.com/office/powerpoint/2010/main" val="27473676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Signature</a:t>
            </a:r>
          </a:p>
        </p:txBody>
      </p:sp>
      <p:sp>
        <p:nvSpPr>
          <p:cNvPr id="3" name="Slide Number Placeholder 2"/>
          <p:cNvSpPr>
            <a:spLocks noGrp="1"/>
          </p:cNvSpPr>
          <p:nvPr>
            <p:ph type="sldNum" sz="quarter" idx="12"/>
          </p:nvPr>
        </p:nvSpPr>
        <p:spPr/>
        <p:txBody>
          <a:bodyPr/>
          <a:lstStyle/>
          <a:p>
            <a:fld id="{FD01F0F2-74A4-EF40-82B3-DFFDF0BA3880}" type="slidenum">
              <a:rPr lang="en-US" smtClean="0">
                <a:latin typeface="Arial"/>
              </a:rPr>
              <a:pPr/>
              <a:t>90</a:t>
            </a:fld>
            <a:endParaRPr lang="en-US">
              <a:latin typeface="Arial"/>
            </a:endParaRPr>
          </a:p>
        </p:txBody>
      </p:sp>
      <p:pic>
        <p:nvPicPr>
          <p:cNvPr id="6228" name="Picture 8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361" y="1619065"/>
            <a:ext cx="10711893" cy="4687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090859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Signature- Hash Function</a:t>
            </a:r>
          </a:p>
        </p:txBody>
      </p:sp>
      <p:sp>
        <p:nvSpPr>
          <p:cNvPr id="3" name="Slide Number Placeholder 2"/>
          <p:cNvSpPr>
            <a:spLocks noGrp="1"/>
          </p:cNvSpPr>
          <p:nvPr>
            <p:ph type="sldNum" sz="quarter" idx="12"/>
          </p:nvPr>
        </p:nvSpPr>
        <p:spPr/>
        <p:txBody>
          <a:bodyPr/>
          <a:lstStyle/>
          <a:p>
            <a:fld id="{FD01F0F2-74A4-EF40-82B3-DFFDF0BA3880}" type="slidenum">
              <a:rPr lang="en-US" smtClean="0">
                <a:latin typeface="Arial"/>
              </a:rPr>
              <a:pPr/>
              <a:t>91</a:t>
            </a:fld>
            <a:endParaRPr lang="en-US">
              <a:latin typeface="Arial"/>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862" y="1524000"/>
            <a:ext cx="11451779" cy="464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71532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4AEA3-64C8-4149-9AB2-95F19D0EA27C}"/>
              </a:ext>
            </a:extLst>
          </p:cNvPr>
          <p:cNvSpPr>
            <a:spLocks noGrp="1"/>
          </p:cNvSpPr>
          <p:nvPr>
            <p:ph type="title"/>
          </p:nvPr>
        </p:nvSpPr>
        <p:spPr/>
        <p:txBody>
          <a:bodyPr/>
          <a:lstStyle/>
          <a:p>
            <a:r>
              <a:rPr lang="en-GB" dirty="0"/>
              <a:t>What happens with URLs?</a:t>
            </a:r>
          </a:p>
        </p:txBody>
      </p:sp>
      <p:pic>
        <p:nvPicPr>
          <p:cNvPr id="7" name="Content Placeholder 6">
            <a:extLst>
              <a:ext uri="{FF2B5EF4-FFF2-40B4-BE49-F238E27FC236}">
                <a16:creationId xmlns:a16="http://schemas.microsoft.com/office/drawing/2014/main" id="{DA03879B-A3D1-49E7-A430-C86B7ED62FA1}"/>
              </a:ext>
            </a:extLst>
          </p:cNvPr>
          <p:cNvPicPr>
            <a:picLocks noGrp="1" noChangeAspect="1"/>
          </p:cNvPicPr>
          <p:nvPr>
            <p:ph idx="1"/>
          </p:nvPr>
        </p:nvPicPr>
        <p:blipFill>
          <a:blip r:embed="rId2"/>
          <a:stretch>
            <a:fillRect/>
          </a:stretch>
        </p:blipFill>
        <p:spPr>
          <a:xfrm>
            <a:off x="599361" y="1578560"/>
            <a:ext cx="11023953" cy="4876800"/>
          </a:xfrm>
        </p:spPr>
      </p:pic>
      <p:sp>
        <p:nvSpPr>
          <p:cNvPr id="5" name="Slide Number Placeholder 4">
            <a:extLst>
              <a:ext uri="{FF2B5EF4-FFF2-40B4-BE49-F238E27FC236}">
                <a16:creationId xmlns:a16="http://schemas.microsoft.com/office/drawing/2014/main" id="{E2A42ACE-6DC7-4C38-824D-D5BE7739D7C7}"/>
              </a:ext>
            </a:extLst>
          </p:cNvPr>
          <p:cNvSpPr>
            <a:spLocks noGrp="1"/>
          </p:cNvSpPr>
          <p:nvPr>
            <p:ph type="sldNum" sz="quarter" idx="12"/>
          </p:nvPr>
        </p:nvSpPr>
        <p:spPr/>
        <p:txBody>
          <a:bodyPr/>
          <a:lstStyle/>
          <a:p>
            <a:fld id="{5BFA158B-7C94-F543-87DB-41F59EA4FAFA}" type="slidenum">
              <a:rPr lang="en-US" smtClean="0">
                <a:latin typeface="Arial"/>
              </a:rPr>
              <a:pPr/>
              <a:t>92</a:t>
            </a:fld>
            <a:endParaRPr lang="en-US">
              <a:latin typeface="Arial"/>
            </a:endParaRPr>
          </a:p>
        </p:txBody>
      </p:sp>
    </p:spTree>
    <p:extLst>
      <p:ext uri="{BB962C8B-B14F-4D97-AF65-F5344CB8AC3E}">
        <p14:creationId xmlns:p14="http://schemas.microsoft.com/office/powerpoint/2010/main" val="29630368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Text Placeholder 2"/>
          <p:cNvSpPr>
            <a:spLocks noGrp="1"/>
          </p:cNvSpPr>
          <p:nvPr>
            <p:ph type="body" idx="1"/>
          </p:nvPr>
        </p:nvSpPr>
        <p:spPr/>
        <p:txBody>
          <a:bodyPr/>
          <a:lstStyle/>
          <a:p>
            <a:r>
              <a:rPr lang="en-US" dirty="0"/>
              <a:t>Encryption helps prevent attackers from revealing, modifying, or fabricating messages</a:t>
            </a:r>
          </a:p>
          <a:p>
            <a:endParaRPr lang="en-US" dirty="0"/>
          </a:p>
          <a:p>
            <a:r>
              <a:rPr lang="en-US" dirty="0"/>
              <a:t>Symmetric and asymmetric encryption have complementary strengths and weaknesses</a:t>
            </a:r>
          </a:p>
          <a:p>
            <a:endParaRPr lang="en-US" dirty="0"/>
          </a:p>
          <a:p>
            <a:r>
              <a:rPr lang="en-US" dirty="0"/>
              <a:t>Certificates bind identities to digital signatures</a:t>
            </a:r>
          </a:p>
        </p:txBody>
      </p:sp>
      <p:sp>
        <p:nvSpPr>
          <p:cNvPr id="4" name="Slide Number Placeholder 3"/>
          <p:cNvSpPr>
            <a:spLocks noGrp="1"/>
          </p:cNvSpPr>
          <p:nvPr>
            <p:ph type="sldNum" sz="quarter" idx="12"/>
          </p:nvPr>
        </p:nvSpPr>
        <p:spPr/>
        <p:txBody>
          <a:bodyPr/>
          <a:lstStyle/>
          <a:p>
            <a:fld id="{FD01F0F2-74A4-EF40-82B3-DFFDF0BA3880}" type="slidenum">
              <a:rPr lang="en-US" smtClean="0">
                <a:latin typeface="Arial"/>
              </a:rPr>
              <a:pPr/>
              <a:t>93</a:t>
            </a:fld>
            <a:endParaRPr lang="en-US">
              <a:latin typeface="Arial"/>
            </a:endParaRPr>
          </a:p>
        </p:txBody>
      </p:sp>
    </p:spTree>
    <p:extLst>
      <p:ext uri="{BB962C8B-B14F-4D97-AF65-F5344CB8AC3E}">
        <p14:creationId xmlns:p14="http://schemas.microsoft.com/office/powerpoint/2010/main" val="3376363226"/>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4160</TotalTime>
  <Words>3553</Words>
  <Application>Microsoft Office PowerPoint</Application>
  <PresentationFormat>Custom</PresentationFormat>
  <Paragraphs>412</Paragraphs>
  <Slides>93</Slides>
  <Notes>77</Notes>
  <HiddenSlides>1</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93</vt:i4>
      </vt:variant>
    </vt:vector>
  </HeadingPairs>
  <TitlesOfParts>
    <vt:vector size="101" baseType="lpstr">
      <vt:lpstr>Arial</vt:lpstr>
      <vt:lpstr>Calibri</vt:lpstr>
      <vt:lpstr>Tahoma</vt:lpstr>
      <vt:lpstr>Times</vt:lpstr>
      <vt:lpstr>Times New Roman</vt:lpstr>
      <vt:lpstr>Office Theme</vt:lpstr>
      <vt:lpstr>Clarity</vt:lpstr>
      <vt:lpstr>Document</vt:lpstr>
      <vt:lpstr>Security in Computing, Fifth Edition</vt:lpstr>
      <vt:lpstr>Problems Addressed by Encryption</vt:lpstr>
      <vt:lpstr>Encryption Terminology</vt:lpstr>
      <vt:lpstr>A history of encryption</vt:lpstr>
      <vt:lpstr>Encryption/Decryption Process</vt:lpstr>
      <vt:lpstr>Symmetric vs. Asymmetric Cryptosystem</vt:lpstr>
      <vt:lpstr>Stream Ciphers</vt:lpstr>
      <vt:lpstr>Block Ciphers</vt:lpstr>
      <vt:lpstr>PowerPoint Presentation</vt:lpstr>
      <vt:lpstr>PowerPoint Presentation</vt:lpstr>
      <vt:lpstr>PowerPoint Presentation</vt:lpstr>
      <vt:lpstr>DES: The Data Encryption Standard</vt:lpstr>
      <vt:lpstr>DES: The Data Encryption Standard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Strength of DES – Key Size</vt:lpstr>
      <vt:lpstr>Strength of DES – Timing Attacks</vt:lpstr>
      <vt:lpstr>Strength of DES – Analytic Attacks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AES: Advanced Encryption System</vt:lpstr>
      <vt:lpstr>AES: Advanced Encryption System</vt:lpstr>
      <vt:lpstr>AES: Advanced Encryption System</vt:lpstr>
      <vt:lpstr>DES vs. AES</vt:lpstr>
      <vt:lpstr>Public Key / Asymmetric Cryptography / Rivest–Shamir–Adelman (RSA) Algorithm</vt:lpstr>
      <vt:lpstr>Secret Key vs. Public Key Encryption</vt:lpstr>
      <vt:lpstr>Public-Key Cryptography</vt:lpstr>
      <vt:lpstr>Public-Key Cryptography</vt:lpstr>
      <vt:lpstr>Public-Key Cryptography</vt:lpstr>
      <vt:lpstr>Why Public-Key Cryptography?</vt:lpstr>
      <vt:lpstr>Public-Key Cryptography (The Rivest–Shamir–Adelman (RSA) Algorithm)</vt:lpstr>
      <vt:lpstr>Public-Key Characteristics</vt:lpstr>
      <vt:lpstr>Public-Key Applications</vt:lpstr>
      <vt:lpstr>Public Key to Exchange Secret (symmetric) Keys</vt:lpstr>
      <vt:lpstr>Key Exchange Man-in-the-Middle</vt:lpstr>
      <vt:lpstr>Key Exchange Man in the Middle</vt:lpstr>
      <vt:lpstr>Key Exchange Man in the Middle</vt:lpstr>
      <vt:lpstr>PowerPoint Presentation</vt:lpstr>
      <vt:lpstr>PowerPoint Presentation</vt:lpstr>
      <vt:lpstr>PowerPoint Presentation</vt:lpstr>
      <vt:lpstr>Certificates: Trustable Identities and Public Keys</vt:lpstr>
      <vt:lpstr>PowerPoint Presentation</vt:lpstr>
      <vt:lpstr>PowerPoint Presentation</vt:lpstr>
      <vt:lpstr>Certificate Signing and Hierarchy</vt:lpstr>
      <vt:lpstr>One-Way Hash Function</vt:lpstr>
      <vt:lpstr>Cryptographic Tool Summary</vt:lpstr>
      <vt:lpstr>Digital Signature</vt:lpstr>
      <vt:lpstr>Digital Signature- Hash Function</vt:lpstr>
      <vt:lpstr>What happens with URLs?</vt:lpstr>
      <vt:lpstr>Summary</vt:lpstr>
    </vt:vector>
  </TitlesOfParts>
  <Company>Qmulos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in Computing, Fifth Edition</dc:title>
  <dc:creator>Jonathan Margulies</dc:creator>
  <cp:lastModifiedBy>ketaki mahajan</cp:lastModifiedBy>
  <cp:revision>146</cp:revision>
  <dcterms:created xsi:type="dcterms:W3CDTF">2015-09-08T22:22:42Z</dcterms:created>
  <dcterms:modified xsi:type="dcterms:W3CDTF">2025-09-17T01:27:04Z</dcterms:modified>
</cp:coreProperties>
</file>